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1" r:id="rId3"/>
    <p:sldMasterId id="214748367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Raleway"/>
      <p:regular r:id="rId26"/>
      <p:bold r:id="rId27"/>
      <p:italic r:id="rId28"/>
      <p:boldItalic r:id="rId29"/>
    </p:embeddedFont>
    <p:embeddedFont>
      <p:font typeface="Lato"/>
      <p:regular r:id="rId30"/>
      <p:bold r:id="rId31"/>
      <p:italic r:id="rId32"/>
      <p:boldItalic r:id="rId33"/>
    </p:embeddedFont>
    <p:embeddedFont>
      <p:font typeface="Raleway Light"/>
      <p:regular r:id="rId34"/>
      <p:bold r:id="rId35"/>
      <p:italic r:id="rId36"/>
      <p:boldItalic r:id="rId37"/>
    </p:embeddedFont>
    <p:embeddedFont>
      <p:font typeface="Open Sans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italic.fntdata"/><Relationship Id="rId20" Type="http://schemas.openxmlformats.org/officeDocument/2006/relationships/slide" Target="slides/slide15.xml"/><Relationship Id="rId41" Type="http://schemas.openxmlformats.org/officeDocument/2006/relationships/font" Target="fonts/OpenSans-bold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Raleway-regular.fntdata"/><Relationship Id="rId25" Type="http://schemas.openxmlformats.org/officeDocument/2006/relationships/slide" Target="slides/slide20.xml"/><Relationship Id="rId28" Type="http://schemas.openxmlformats.org/officeDocument/2006/relationships/font" Target="fonts/Raleway-italic.fntdata"/><Relationship Id="rId27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6.xml"/><Relationship Id="rId33" Type="http://schemas.openxmlformats.org/officeDocument/2006/relationships/font" Target="fonts/Lato-boldItalic.fntdata"/><Relationship Id="rId10" Type="http://schemas.openxmlformats.org/officeDocument/2006/relationships/slide" Target="slides/slide5.xml"/><Relationship Id="rId32" Type="http://schemas.openxmlformats.org/officeDocument/2006/relationships/font" Target="fonts/Lato-italic.fntdata"/><Relationship Id="rId13" Type="http://schemas.openxmlformats.org/officeDocument/2006/relationships/slide" Target="slides/slide8.xml"/><Relationship Id="rId35" Type="http://schemas.openxmlformats.org/officeDocument/2006/relationships/font" Target="fonts/RalewayLight-bold.fntdata"/><Relationship Id="rId12" Type="http://schemas.openxmlformats.org/officeDocument/2006/relationships/slide" Target="slides/slide7.xml"/><Relationship Id="rId34" Type="http://schemas.openxmlformats.org/officeDocument/2006/relationships/font" Target="fonts/RalewayLight-regular.fntdata"/><Relationship Id="rId15" Type="http://schemas.openxmlformats.org/officeDocument/2006/relationships/slide" Target="slides/slide10.xml"/><Relationship Id="rId37" Type="http://schemas.openxmlformats.org/officeDocument/2006/relationships/font" Target="fonts/RalewayLight-boldItalic.fntdata"/><Relationship Id="rId14" Type="http://schemas.openxmlformats.org/officeDocument/2006/relationships/slide" Target="slides/slide9.xml"/><Relationship Id="rId36" Type="http://schemas.openxmlformats.org/officeDocument/2006/relationships/font" Target="fonts/RalewayLight-italic.fntdata"/><Relationship Id="rId17" Type="http://schemas.openxmlformats.org/officeDocument/2006/relationships/slide" Target="slides/slide12.xml"/><Relationship Id="rId39" Type="http://schemas.openxmlformats.org/officeDocument/2006/relationships/font" Target="fonts/OpenSans-bold.fntdata"/><Relationship Id="rId16" Type="http://schemas.openxmlformats.org/officeDocument/2006/relationships/slide" Target="slides/slide11.xml"/><Relationship Id="rId38" Type="http://schemas.openxmlformats.org/officeDocument/2006/relationships/font" Target="fonts/OpenSans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096a2769c_2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096a2769c_2_6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0a670e5f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30a670e5f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096a2769c_2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096a2769c_2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096a2769c_2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096a2769c_2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096a2769c_2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096a2769c_2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30a670e5f2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30a670e5f2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096a2769c_2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3096a2769c_2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3096a2769c_2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3096a2769c_2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14aa3e1a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614aa3e1a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096a2769c_2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096a2769c_2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096a2769c_2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3096a2769c_2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096a2769c_2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096a2769c_2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3096a2769c_2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3096a2769c_2_1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0a670e5f2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0a670e5f2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0a670e5f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0a670e5f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6040df379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6040df379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6040df3793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6040df379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6040df3793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6040df3793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614aa3e1ad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614aa3e1ad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614aa3e1a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614aa3e1a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4064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81000" lvl="2" marL="1371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55600" lvl="3" marL="18288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355600" lvl="4" marL="22860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355600" lvl="5" marL="27432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venir"/>
              <a:buNone/>
              <a:defRPr b="0" i="0" sz="36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800"/>
            </a:lvl9pPr>
          </a:lstStyle>
          <a:p/>
        </p:txBody>
      </p:sp>
      <p:sp>
        <p:nvSpPr>
          <p:cNvPr id="53" name="Google Shape;53;p13"/>
          <p:cNvSpPr/>
          <p:nvPr/>
        </p:nvSpPr>
        <p:spPr>
          <a:xfrm>
            <a:off x="7356371" y="5066326"/>
            <a:ext cx="893699" cy="77174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" name="Google Shape;54;p13"/>
          <p:cNvSpPr/>
          <p:nvPr/>
        </p:nvSpPr>
        <p:spPr>
          <a:xfrm>
            <a:off x="8250316" y="5066326"/>
            <a:ext cx="893699" cy="77174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5" y="5066326"/>
            <a:ext cx="893699" cy="77174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893709" y="5066326"/>
            <a:ext cx="6462600" cy="77174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1" y="4591410"/>
            <a:ext cx="495300" cy="469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showMasterSp="0">
  <p:cSld name="TITLE_AND_BODY_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72458" y="4647941"/>
            <a:ext cx="398875" cy="42415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showMasterSp="0">
  <p:cSld name="Title only 2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311709" y="445028"/>
            <a:ext cx="8520601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Open Sans"/>
              <a:buNone/>
              <a:defRPr b="0" i="0" sz="2800" u="none" cap="none" strike="noStrike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None/>
              <a:defRPr b="0" i="0" sz="28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pic>
        <p:nvPicPr>
          <p:cNvPr id="62" name="Google Shape;6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43999" y="4375837"/>
            <a:ext cx="590551" cy="561976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67" y="4647941"/>
            <a:ext cx="398875" cy="424151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None/>
              <a:defRPr b="0" i="0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/>
          <p:nvPr/>
        </p:nvSpPr>
        <p:spPr>
          <a:xfrm>
            <a:off x="0" y="0"/>
            <a:ext cx="9144000" cy="39930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17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73" name="Google Shape;73;p17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3429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85750" lvl="1" marL="74295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1430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6002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0574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7"/>
          <p:cNvSpPr/>
          <p:nvPr/>
        </p:nvSpPr>
        <p:spPr>
          <a:xfrm>
            <a:off x="3047703" y="3992851"/>
            <a:ext cx="3047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7"/>
          <p:cNvSpPr/>
          <p:nvPr/>
        </p:nvSpPr>
        <p:spPr>
          <a:xfrm>
            <a:off x="6096270" y="3992851"/>
            <a:ext cx="3047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/>
          <p:nvPr/>
        </p:nvSpPr>
        <p:spPr>
          <a:xfrm>
            <a:off x="1" y="3992851"/>
            <a:ext cx="3047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defRPr b="0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Google Shape;80;p18"/>
          <p:cNvSpPr/>
          <p:nvPr/>
        </p:nvSpPr>
        <p:spPr>
          <a:xfrm>
            <a:off x="7356375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1" name="Google Shape;81;p18"/>
          <p:cNvSpPr/>
          <p:nvPr/>
        </p:nvSpPr>
        <p:spPr>
          <a:xfrm>
            <a:off x="8250320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8"/>
          <p:cNvSpPr/>
          <p:nvPr/>
        </p:nvSpPr>
        <p:spPr>
          <a:xfrm>
            <a:off x="9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18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1" y="4591410"/>
            <a:ext cx="495300" cy="4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defRPr b="0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457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48200" y="1200151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/>
          <p:nvPr/>
        </p:nvSpPr>
        <p:spPr>
          <a:xfrm>
            <a:off x="7356375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9"/>
          <p:cNvSpPr/>
          <p:nvPr/>
        </p:nvSpPr>
        <p:spPr>
          <a:xfrm>
            <a:off x="8250320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9"/>
          <p:cNvSpPr/>
          <p:nvPr/>
        </p:nvSpPr>
        <p:spPr>
          <a:xfrm>
            <a:off x="9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9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1" y="4591410"/>
            <a:ext cx="495300" cy="4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defRPr b="0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6" name="Google Shape;96;p20"/>
          <p:cNvSpPr/>
          <p:nvPr/>
        </p:nvSpPr>
        <p:spPr>
          <a:xfrm>
            <a:off x="7356375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0"/>
          <p:cNvSpPr/>
          <p:nvPr/>
        </p:nvSpPr>
        <p:spPr>
          <a:xfrm>
            <a:off x="8250320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0"/>
          <p:cNvSpPr/>
          <p:nvPr/>
        </p:nvSpPr>
        <p:spPr>
          <a:xfrm>
            <a:off x="9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20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1" y="4591410"/>
            <a:ext cx="495300" cy="4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/>
          <p:nvPr/>
        </p:nvSpPr>
        <p:spPr>
          <a:xfrm>
            <a:off x="7356375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1"/>
          <p:cNvSpPr/>
          <p:nvPr/>
        </p:nvSpPr>
        <p:spPr>
          <a:xfrm>
            <a:off x="8250320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21"/>
          <p:cNvSpPr/>
          <p:nvPr/>
        </p:nvSpPr>
        <p:spPr>
          <a:xfrm>
            <a:off x="9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21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6" name="Google Shape;106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1" y="4591410"/>
            <a:ext cx="495300" cy="4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+ 1 column">
  <p:cSld name="Title + 1 column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400"/>
              <a:buFont typeface="Raleway"/>
              <a:buNone/>
              <a:defRPr b="0" i="0" sz="3600" u="none" cap="none" strike="noStrike">
                <a:solidFill>
                  <a:srgbClr val="0D0D0D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9" name="Google Shape;109;p22"/>
          <p:cNvSpPr/>
          <p:nvPr/>
        </p:nvSpPr>
        <p:spPr>
          <a:xfrm>
            <a:off x="7356375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22"/>
          <p:cNvSpPr/>
          <p:nvPr/>
        </p:nvSpPr>
        <p:spPr>
          <a:xfrm>
            <a:off x="8250320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11;p22"/>
          <p:cNvSpPr/>
          <p:nvPr/>
        </p:nvSpPr>
        <p:spPr>
          <a:xfrm>
            <a:off x="9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12;p22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893700" y="1373592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064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55600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556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ubtitle">
  <p:cSld name="Subtitle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>
            <p:ph type="ctrTitle"/>
          </p:nvPr>
        </p:nvSpPr>
        <p:spPr>
          <a:xfrm>
            <a:off x="685800" y="1583342"/>
            <a:ext cx="77724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Raleway"/>
              <a:buNone/>
              <a:defRPr b="0" i="0" sz="4800" u="none" cap="none" strike="noStrike">
                <a:solidFill>
                  <a:srgbClr val="FFFFFF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2pPr>
            <a:lvl3pPr indent="0" lvl="2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3pPr>
            <a:lvl4pPr indent="0" lvl="3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4pPr>
            <a:lvl5pPr indent="0" lvl="4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5pPr>
            <a:lvl6pPr indent="0" lvl="5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6pPr>
            <a:lvl7pPr indent="0" lvl="6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7pPr>
            <a:lvl8pPr indent="0" lvl="7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8pPr>
            <a:lvl9pPr indent="0" lvl="8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48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subTitle"/>
          </p:nvPr>
        </p:nvSpPr>
        <p:spPr>
          <a:xfrm>
            <a:off x="685800" y="2840053"/>
            <a:ext cx="7772400" cy="7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3429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85750" lvl="1" marL="74295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28600" lvl="2" marL="11430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28600" lvl="3" marL="16002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28600" lvl="4" marL="20574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28600" lvl="5" marL="25146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29718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4290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3886200" marR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and Content">
  <p:cSld name="1_Title and Content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defRPr b="0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0" name="Google Shape;120;p24"/>
          <p:cNvSpPr/>
          <p:nvPr/>
        </p:nvSpPr>
        <p:spPr>
          <a:xfrm>
            <a:off x="7356371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4"/>
          <p:cNvSpPr/>
          <p:nvPr/>
        </p:nvSpPr>
        <p:spPr>
          <a:xfrm>
            <a:off x="8250316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4"/>
          <p:cNvSpPr/>
          <p:nvPr/>
        </p:nvSpPr>
        <p:spPr>
          <a:xfrm>
            <a:off x="5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24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101" y="4591410"/>
            <a:ext cx="495300" cy="46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+ 1 column">
  <p:cSld name="1_Title + 1 column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893700" y="205988"/>
            <a:ext cx="6462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1400"/>
              <a:buFont typeface="Raleway"/>
              <a:buNone/>
              <a:defRPr b="0" i="0" sz="3600" u="none" cap="none" strike="noStrike">
                <a:solidFill>
                  <a:srgbClr val="0D0D0D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7" name="Google Shape;127;p25"/>
          <p:cNvSpPr/>
          <p:nvPr/>
        </p:nvSpPr>
        <p:spPr>
          <a:xfrm>
            <a:off x="7356371" y="5066326"/>
            <a:ext cx="893700" cy="77100"/>
          </a:xfrm>
          <a:prstGeom prst="rect">
            <a:avLst/>
          </a:prstGeom>
          <a:solidFill>
            <a:srgbClr val="FF971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25"/>
          <p:cNvSpPr/>
          <p:nvPr/>
        </p:nvSpPr>
        <p:spPr>
          <a:xfrm>
            <a:off x="8250316" y="5066326"/>
            <a:ext cx="893700" cy="77100"/>
          </a:xfrm>
          <a:prstGeom prst="rect">
            <a:avLst/>
          </a:prstGeom>
          <a:solidFill>
            <a:srgbClr val="F2025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5"/>
          <p:cNvSpPr/>
          <p:nvPr/>
        </p:nvSpPr>
        <p:spPr>
          <a:xfrm>
            <a:off x="5" y="5066326"/>
            <a:ext cx="893700" cy="77100"/>
          </a:xfrm>
          <a:prstGeom prst="rect">
            <a:avLst/>
          </a:prstGeom>
          <a:solidFill>
            <a:srgbClr val="5EB83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25"/>
          <p:cNvSpPr/>
          <p:nvPr/>
        </p:nvSpPr>
        <p:spPr>
          <a:xfrm>
            <a:off x="893709" y="5066326"/>
            <a:ext cx="6462600" cy="77100"/>
          </a:xfrm>
          <a:prstGeom prst="rect">
            <a:avLst/>
          </a:prstGeom>
          <a:solidFill>
            <a:srgbClr val="2185C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25"/>
          <p:cNvSpPr txBox="1"/>
          <p:nvPr>
            <p:ph idx="1" type="body"/>
          </p:nvPr>
        </p:nvSpPr>
        <p:spPr>
          <a:xfrm>
            <a:off x="893700" y="1373590"/>
            <a:ext cx="6462600" cy="3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0"/>
              </a:spcBef>
              <a:spcAft>
                <a:spcPts val="0"/>
              </a:spcAft>
              <a:buClr>
                <a:srgbClr val="0D0D0D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rgbClr val="0D0D0D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064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55600" lvl="3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55600" lvl="4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aleway"/>
              <a:buNone/>
              <a:defRPr b="0" i="0" sz="36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0"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indent="0"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indent="0"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indent="0"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indent="0"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0"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0"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0"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6"/>
          <p:cNvSpPr txBox="1"/>
          <p:nvPr>
            <p:ph idx="10" type="dt"/>
          </p:nvPr>
        </p:nvSpPr>
        <p:spPr>
          <a:xfrm>
            <a:off x="457200" y="4767264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6"/>
          <p:cNvSpPr txBox="1"/>
          <p:nvPr>
            <p:ph idx="11" type="ftr"/>
          </p:nvPr>
        </p:nvSpPr>
        <p:spPr>
          <a:xfrm>
            <a:off x="3124200" y="4767264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2" type="sldNum"/>
          </p:nvPr>
        </p:nvSpPr>
        <p:spPr>
          <a:xfrm>
            <a:off x="6553200" y="4767264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Relationship Id="rId4" Type="http://schemas.openxmlformats.org/officeDocument/2006/relationships/hyperlink" Target="mailto:ben@altmetric.com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ctrTitle"/>
          </p:nvPr>
        </p:nvSpPr>
        <p:spPr>
          <a:xfrm>
            <a:off x="3172212" y="702971"/>
            <a:ext cx="5828700" cy="23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3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900">
                <a:solidFill>
                  <a:srgbClr val="FFFFFF"/>
                </a:solidFill>
              </a:rPr>
              <a:t>Altmetric for government research: Understanding reach and influence</a:t>
            </a:r>
            <a:endParaRPr b="1" sz="3900">
              <a:solidFill>
                <a:srgbClr val="FFFFFF"/>
              </a:solidFill>
            </a:endParaRPr>
          </a:p>
          <a:p>
            <a:pPr indent="0" lvl="0" marL="0" marR="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Font typeface="Raleway"/>
              <a:buNone/>
            </a:pPr>
            <a:r>
              <a:t/>
            </a:r>
            <a:endParaRPr sz="3600"/>
          </a:p>
        </p:txBody>
      </p:sp>
      <p:pic>
        <p:nvPicPr>
          <p:cNvPr id="137" name="Google Shape;1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025" y="703000"/>
            <a:ext cx="2324625" cy="232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6"/>
          <p:cNvSpPr txBox="1"/>
          <p:nvPr/>
        </p:nvSpPr>
        <p:spPr>
          <a:xfrm>
            <a:off x="3242725" y="2859875"/>
            <a:ext cx="3596700" cy="4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rPr>
              <a:t>Ben McLeish</a:t>
            </a:r>
            <a:endParaRPr sz="1800">
              <a:solidFill>
                <a:srgbClr val="FFFFFF"/>
              </a:solidFill>
              <a:latin typeface="Raleway Light"/>
              <a:ea typeface="Raleway Light"/>
              <a:cs typeface="Raleway Light"/>
              <a:sym typeface="Raleway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rPr>
              <a:t>Digital Science</a:t>
            </a:r>
            <a:endParaRPr sz="1800">
              <a:solidFill>
                <a:srgbClr val="FFFFFF"/>
              </a:solidFill>
              <a:latin typeface="Raleway Light"/>
              <a:ea typeface="Raleway Light"/>
              <a:cs typeface="Raleway Light"/>
              <a:sym typeface="Raleway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Raleway Light"/>
                <a:ea typeface="Raleway Light"/>
                <a:cs typeface="Raleway Light"/>
                <a:sym typeface="Raleway Light"/>
              </a:rPr>
              <a:t>20th September 2019</a:t>
            </a:r>
            <a:endParaRPr sz="1800">
              <a:solidFill>
                <a:srgbClr val="FFFFFF"/>
              </a:solidFill>
              <a:latin typeface="Raleway Light"/>
              <a:ea typeface="Raleway Light"/>
              <a:cs typeface="Raleway Light"/>
              <a:sym typeface="Raleway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5"/>
          <p:cNvSpPr txBox="1"/>
          <p:nvPr>
            <p:ph type="ctrTitle"/>
          </p:nvPr>
        </p:nvSpPr>
        <p:spPr>
          <a:xfrm>
            <a:off x="520950" y="1446700"/>
            <a:ext cx="8102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" sz="3000"/>
              <a:t>Segmenting Public Opinion Across Platforms</a:t>
            </a:r>
            <a:endParaRPr sz="3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7250" y="1263350"/>
            <a:ext cx="6709500" cy="36667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98" name="Google Shape;198;p36"/>
          <p:cNvSpPr txBox="1"/>
          <p:nvPr/>
        </p:nvSpPr>
        <p:spPr>
          <a:xfrm>
            <a:off x="315666" y="139302"/>
            <a:ext cx="82395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>
                <a:latin typeface="Raleway"/>
                <a:ea typeface="Raleway"/>
                <a:cs typeface="Raleway"/>
                <a:sym typeface="Raleway"/>
              </a:rPr>
              <a:t>A global view of attention in clickable maps</a:t>
            </a:r>
            <a:endParaRPr sz="34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7"/>
          <p:cNvSpPr txBox="1"/>
          <p:nvPr/>
        </p:nvSpPr>
        <p:spPr>
          <a:xfrm>
            <a:off x="452250" y="112600"/>
            <a:ext cx="8239500" cy="48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Raleway"/>
                <a:ea typeface="Raleway"/>
                <a:cs typeface="Raleway"/>
                <a:sym typeface="Raleway"/>
              </a:rPr>
              <a:t>Filter by 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Raleway"/>
              <a:buChar char="-"/>
            </a:pPr>
            <a:r>
              <a:rPr lang="en" sz="3000">
                <a:latin typeface="Raleway"/>
                <a:ea typeface="Raleway"/>
                <a:cs typeface="Raleway"/>
                <a:sym typeface="Raleway"/>
              </a:rPr>
              <a:t>specific social media accounts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Raleway"/>
              <a:buChar char="-"/>
            </a:pPr>
            <a:r>
              <a:rPr lang="en" sz="3000">
                <a:latin typeface="Raleway"/>
                <a:ea typeface="Raleway"/>
                <a:cs typeface="Raleway"/>
                <a:sym typeface="Raleway"/>
              </a:rPr>
              <a:t>news sources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Raleway"/>
              <a:buChar char="-"/>
            </a:pPr>
            <a:r>
              <a:rPr lang="en" sz="3000">
                <a:latin typeface="Raleway"/>
                <a:ea typeface="Raleway"/>
                <a:cs typeface="Raleway"/>
                <a:sym typeface="Raleway"/>
              </a:rPr>
              <a:t>Policymakers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Raleway"/>
              <a:buChar char="-"/>
            </a:pPr>
            <a:r>
              <a:rPr lang="en" sz="3000">
                <a:latin typeface="Raleway"/>
                <a:ea typeface="Raleway"/>
                <a:cs typeface="Raleway"/>
                <a:sym typeface="Raleway"/>
              </a:rPr>
              <a:t>Country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Raleway"/>
              <a:buChar char="-"/>
            </a:pPr>
            <a:r>
              <a:rPr lang="en" sz="3000">
                <a:latin typeface="Raleway"/>
                <a:ea typeface="Raleway"/>
                <a:cs typeface="Raleway"/>
                <a:sym typeface="Raleway"/>
              </a:rPr>
              <a:t>Date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latin typeface="Raleway"/>
                <a:ea typeface="Raleway"/>
                <a:cs typeface="Raleway"/>
                <a:sym typeface="Raleway"/>
              </a:rPr>
              <a:t>Discover Key Opinion Leaders, Patient or Advocacy Groups, Influencers</a:t>
            </a:r>
            <a:endParaRPr sz="30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8"/>
          <p:cNvSpPr txBox="1"/>
          <p:nvPr/>
        </p:nvSpPr>
        <p:spPr>
          <a:xfrm>
            <a:off x="0" y="0"/>
            <a:ext cx="9075900" cy="40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Set up Alerts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Follow attention to a Field of Research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Watch attention to sets of publications (up to 25,000 at a time)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Receive Daily, Weekly, Monthly alerts to new attention from a group of publications, an audience segment etc.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9"/>
          <p:cNvSpPr txBox="1"/>
          <p:nvPr>
            <p:ph type="ctrTitle"/>
          </p:nvPr>
        </p:nvSpPr>
        <p:spPr>
          <a:xfrm>
            <a:off x="1238850" y="1343850"/>
            <a:ext cx="6666300" cy="6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" sz="3600"/>
              <a:t>Impact of Research by Funder</a:t>
            </a:r>
            <a:endParaRPr sz="3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0"/>
          <p:cNvSpPr txBox="1"/>
          <p:nvPr/>
        </p:nvSpPr>
        <p:spPr>
          <a:xfrm>
            <a:off x="0" y="0"/>
            <a:ext cx="9075900" cy="40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Funder Impact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are the most engaged with items? 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audiences were reached?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was the reaction?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Journals attract policy attention?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aleway"/>
              <a:buChar char="●"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What patents have interacted with your funded research?</a:t>
            </a:r>
            <a:endParaRPr sz="30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73963" y="706500"/>
            <a:ext cx="6596076" cy="43167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4" name="Google Shape;224;p41"/>
          <p:cNvSpPr txBox="1"/>
          <p:nvPr/>
        </p:nvSpPr>
        <p:spPr>
          <a:xfrm>
            <a:off x="0" y="0"/>
            <a:ext cx="9075900" cy="7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 Funder’s aggregated attention to research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42"/>
          <p:cNvSpPr txBox="1"/>
          <p:nvPr>
            <p:ph type="ctrTitle"/>
          </p:nvPr>
        </p:nvSpPr>
        <p:spPr>
          <a:xfrm>
            <a:off x="360300" y="1343850"/>
            <a:ext cx="8433000" cy="6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" sz="3600"/>
              <a:t>How Open Access Research Perfoms </a:t>
            </a:r>
            <a:endParaRPr sz="3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54025" y="1321074"/>
            <a:ext cx="3921250" cy="20393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35" name="Google Shape;235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126" y="228650"/>
            <a:ext cx="4674249" cy="4224198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4"/>
          <p:cNvSpPr txBox="1"/>
          <p:nvPr>
            <p:ph idx="4294967295" type="body"/>
          </p:nvPr>
        </p:nvSpPr>
        <p:spPr>
          <a:xfrm>
            <a:off x="457200" y="58425"/>
            <a:ext cx="8447700" cy="45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Summary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32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Discover the 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Invisible Audience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Follow and Measure specific audiences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Evaluate Attention to research by Funder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431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Judge Impact of Open Access on levels of public attention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144" name="Google Shape;144;p27"/>
          <p:cNvSpPr txBox="1"/>
          <p:nvPr>
            <p:ph idx="1" type="body"/>
          </p:nvPr>
        </p:nvSpPr>
        <p:spPr>
          <a:xfrm>
            <a:off x="457200" y="1200150"/>
            <a:ext cx="8447700" cy="339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8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The Invisible Audience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Segmenting Public Opinion Across Platforms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Impact of Research by Funder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Font typeface="Raleway"/>
              <a:buChar char="•"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Impact of Open Access on levels of public attention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5"/>
          <p:cNvSpPr txBox="1"/>
          <p:nvPr>
            <p:ph type="ctrTitle"/>
          </p:nvPr>
        </p:nvSpPr>
        <p:spPr>
          <a:xfrm>
            <a:off x="3162812" y="-3516"/>
            <a:ext cx="5828700" cy="23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aleway"/>
              <a:buNone/>
            </a:pPr>
            <a:r>
              <a:rPr lang="en" sz="3600"/>
              <a:t>Thank you!</a:t>
            </a:r>
            <a:endParaRPr sz="3600"/>
          </a:p>
        </p:txBody>
      </p:sp>
      <p:pic>
        <p:nvPicPr>
          <p:cNvPr id="246" name="Google Shape;246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025" y="703000"/>
            <a:ext cx="2324625" cy="2324625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5"/>
          <p:cNvSpPr txBox="1"/>
          <p:nvPr>
            <p:ph type="ctrTitle"/>
          </p:nvPr>
        </p:nvSpPr>
        <p:spPr>
          <a:xfrm>
            <a:off x="3162812" y="1112709"/>
            <a:ext cx="5828700" cy="23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aleway"/>
              <a:buNone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ben@altmetric.com</a:t>
            </a:r>
            <a:endParaRPr sz="24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Raleway"/>
              <a:buNone/>
            </a:pPr>
            <a:r>
              <a:rPr lang="en" sz="2400"/>
              <a:t>@altmetric.com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ctrTitle"/>
          </p:nvPr>
        </p:nvSpPr>
        <p:spPr>
          <a:xfrm>
            <a:off x="1059600" y="1235425"/>
            <a:ext cx="7024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560"/>
              </a:spcBef>
              <a:spcAft>
                <a:spcPts val="0"/>
              </a:spcAft>
              <a:buNone/>
            </a:pPr>
            <a:r>
              <a:rPr lang="en"/>
              <a:t>The Invisible Audience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9"/>
          <p:cNvSpPr txBox="1"/>
          <p:nvPr/>
        </p:nvSpPr>
        <p:spPr>
          <a:xfrm>
            <a:off x="460750" y="564175"/>
            <a:ext cx="8434500" cy="6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Raleway"/>
                <a:ea typeface="Raleway"/>
                <a:cs typeface="Raleway"/>
                <a:sym typeface="Raleway"/>
              </a:rPr>
              <a:t>When sharing or discussing research, the general public doesn’t tend to: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-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Use keywords which we might anticipate for research outputs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-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Use traditional citation formats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Raleway"/>
              <a:buChar char="-"/>
            </a:pPr>
            <a:r>
              <a:rPr lang="en" sz="1800">
                <a:latin typeface="Raleway"/>
                <a:ea typeface="Raleway"/>
                <a:cs typeface="Raleway"/>
                <a:sym typeface="Raleway"/>
              </a:rPr>
              <a:t>Talk about research on a dedicated platform</a:t>
            </a:r>
            <a:endParaRPr sz="18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typical conversations look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Twitter</a:t>
            </a:r>
            <a:endParaRPr sz="2400"/>
          </a:p>
        </p:txBody>
      </p:sp>
      <p:pic>
        <p:nvPicPr>
          <p:cNvPr id="160" name="Google Shape;16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425" y="1118950"/>
            <a:ext cx="5295601" cy="34771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1" name="Google Shape;16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0850" y="2095250"/>
            <a:ext cx="6800850" cy="1295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typical conversations look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Twitter</a:t>
            </a:r>
            <a:endParaRPr sz="2400"/>
          </a:p>
        </p:txBody>
      </p:sp>
      <p:pic>
        <p:nvPicPr>
          <p:cNvPr id="167" name="Google Shape;16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41500" y="1131129"/>
            <a:ext cx="5322690" cy="377532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typical conversations look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Blogs</a:t>
            </a:r>
            <a:endParaRPr sz="2400"/>
          </a:p>
        </p:txBody>
      </p:sp>
      <p:pic>
        <p:nvPicPr>
          <p:cNvPr id="173" name="Google Shape;17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800" y="1213225"/>
            <a:ext cx="3655851" cy="2339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4" name="Google Shape;174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7875" y="2522100"/>
            <a:ext cx="3534600" cy="24265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5" name="Google Shape;175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17225" y="2522100"/>
            <a:ext cx="2869125" cy="23980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6" name="Google Shape;176;p32"/>
          <p:cNvSpPr/>
          <p:nvPr/>
        </p:nvSpPr>
        <p:spPr>
          <a:xfrm>
            <a:off x="4154050" y="3552413"/>
            <a:ext cx="1831200" cy="3738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4A86E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Attention Globally is distributed</a:t>
            </a:r>
            <a:endParaRPr/>
          </a:p>
        </p:txBody>
      </p:sp>
      <p:pic>
        <p:nvPicPr>
          <p:cNvPr id="182" name="Google Shape;18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1575" y="1157329"/>
            <a:ext cx="7220856" cy="377532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4"/>
          <p:cNvSpPr txBox="1"/>
          <p:nvPr>
            <p:ph idx="1" type="body"/>
          </p:nvPr>
        </p:nvSpPr>
        <p:spPr>
          <a:xfrm>
            <a:off x="457200" y="128976"/>
            <a:ext cx="8229600" cy="339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"/>
              <a:t>Altmetric shows current and past attention to research across the world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"/>
              <a:t>We always link to the events - blogs, tweets, news items, Youtube videos etc</a:t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640"/>
              </a:spcBef>
              <a:spcAft>
                <a:spcPts val="0"/>
              </a:spcAft>
              <a:buNone/>
            </a:pPr>
            <a:r>
              <a:rPr lang="en"/>
              <a:t>Where available, Altmetric shows audience demographics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Custom 1">
      <a:dk1>
        <a:srgbClr val="000000"/>
      </a:dk1>
      <a:lt1>
        <a:srgbClr val="FFFFFF"/>
      </a:lt1>
      <a:dk2>
        <a:srgbClr val="3F3F3F"/>
      </a:dk2>
      <a:lt2>
        <a:srgbClr val="FCFCFC"/>
      </a:lt2>
      <a:accent1>
        <a:srgbClr val="F8D35E"/>
      </a:accent1>
      <a:accent2>
        <a:srgbClr val="1B6AA3"/>
      </a:accent2>
      <a:accent3>
        <a:srgbClr val="3FD5BA"/>
      </a:accent3>
      <a:accent4>
        <a:srgbClr val="F47264"/>
      </a:accent4>
      <a:accent5>
        <a:srgbClr val="8F8FBF"/>
      </a:accent5>
      <a:accent6>
        <a:srgbClr val="7CC8EC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