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9"/>
  </p:notesMasterIdLst>
  <p:handoutMasterIdLst>
    <p:handoutMasterId r:id="rId20"/>
  </p:handoutMasterIdLst>
  <p:sldIdLst>
    <p:sldId id="256" r:id="rId2"/>
    <p:sldId id="319" r:id="rId3"/>
    <p:sldId id="311" r:id="rId4"/>
    <p:sldId id="331" r:id="rId5"/>
    <p:sldId id="322" r:id="rId6"/>
    <p:sldId id="330" r:id="rId7"/>
    <p:sldId id="310" r:id="rId8"/>
    <p:sldId id="332" r:id="rId9"/>
    <p:sldId id="334" r:id="rId10"/>
    <p:sldId id="335" r:id="rId11"/>
    <p:sldId id="336" r:id="rId12"/>
    <p:sldId id="337" r:id="rId13"/>
    <p:sldId id="339" r:id="rId14"/>
    <p:sldId id="342" r:id="rId15"/>
    <p:sldId id="318" r:id="rId16"/>
    <p:sldId id="340" r:id="rId17"/>
    <p:sldId id="316" r:id="rId1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25E"/>
    <a:srgbClr val="9A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878" autoAdjust="0"/>
  </p:normalViewPr>
  <p:slideViewPr>
    <p:cSldViewPr>
      <p:cViewPr>
        <p:scale>
          <a:sx n="80" d="100"/>
          <a:sy n="80" d="100"/>
        </p:scale>
        <p:origin x="-1522" y="-182"/>
      </p:cViewPr>
      <p:guideLst>
        <p:guide orient="horz" pos="2160"/>
        <p:guide pos="2880"/>
      </p:guideLst>
    </p:cSldViewPr>
  </p:slideViewPr>
  <p:outlineViewPr>
    <p:cViewPr>
      <p:scale>
        <a:sx n="33" d="100"/>
        <a:sy n="33" d="100"/>
      </p:scale>
      <p:origin x="0" y="6043"/>
    </p:cViewPr>
  </p:outlineViewPr>
  <p:notesTextViewPr>
    <p:cViewPr>
      <p:scale>
        <a:sx n="1" d="1"/>
        <a:sy n="1" d="1"/>
      </p:scale>
      <p:origin x="0" y="0"/>
    </p:cViewPr>
  </p:notesTextViewPr>
  <p:notesViewPr>
    <p:cSldViewPr>
      <p:cViewPr varScale="1">
        <p:scale>
          <a:sx n="78" d="100"/>
          <a:sy n="78" d="100"/>
        </p:scale>
        <p:origin x="-2870"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owyn\ctx-home$\Lemke%20Steffen\Desktop\Pr&#228;sentationen\Externe%20Pr&#228;sentationen\2020-02%20Altmetric%20Webinar\Daten%20&amp;%20Abbildun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346697318688481"/>
          <c:y val="4.1337842916196917E-2"/>
          <c:w val="0.47614750730206679"/>
          <c:h val="0.75069670688007295"/>
        </c:manualLayout>
      </c:layout>
      <c:barChart>
        <c:barDir val="bar"/>
        <c:grouping val="percentStacked"/>
        <c:varyColors val="0"/>
        <c:ser>
          <c:idx val="0"/>
          <c:order val="0"/>
          <c:tx>
            <c:strRef>
              <c:f>Berechnungen!$B$17</c:f>
              <c:strCache>
                <c:ptCount val="1"/>
                <c:pt idx="0">
                  <c:v>Very useful</c:v>
                </c:pt>
              </c:strCache>
            </c:strRef>
          </c:tx>
          <c:spPr>
            <a:solidFill>
              <a:srgbClr val="00B050"/>
            </a:solidFill>
          </c:spPr>
          <c:invertIfNegative val="0"/>
          <c:dLbls>
            <c:dLbl>
              <c:idx val="0"/>
              <c:layout>
                <c:manualLayout>
                  <c:x val="5.7430643453833677E-3"/>
                  <c:y val="0"/>
                </c:manualLayout>
              </c:layout>
              <c:showLegendKey val="0"/>
              <c:showVal val="1"/>
              <c:showCatName val="0"/>
              <c:showSerName val="0"/>
              <c:showPercent val="0"/>
              <c:showBubbleSize val="0"/>
            </c:dLbl>
            <c:dLbl>
              <c:idx val="1"/>
              <c:layout>
                <c:manualLayout>
                  <c:x val="5.7430643453833677E-3"/>
                  <c:y val="0"/>
                </c:manualLayout>
              </c:layout>
              <c:showLegendKey val="0"/>
              <c:showVal val="1"/>
              <c:showCatName val="0"/>
              <c:showSerName val="0"/>
              <c:showPercent val="0"/>
              <c:showBubbleSize val="0"/>
            </c:dLbl>
            <c:dLbl>
              <c:idx val="2"/>
              <c:layout>
                <c:manualLayout>
                  <c:x val="5.7430643453833677E-3"/>
                  <c:y val="0"/>
                </c:manualLayout>
              </c:layout>
              <c:showLegendKey val="0"/>
              <c:showVal val="1"/>
              <c:showCatName val="0"/>
              <c:showSerName val="0"/>
              <c:showPercent val="0"/>
              <c:showBubbleSize val="0"/>
            </c:dLbl>
            <c:dLbl>
              <c:idx val="3"/>
              <c:layout>
                <c:manualLayout>
                  <c:x val="5.7430643453833677E-3"/>
                  <c:y val="0"/>
                </c:manualLayout>
              </c:layout>
              <c:showLegendKey val="0"/>
              <c:showVal val="1"/>
              <c:showCatName val="0"/>
              <c:showSerName val="0"/>
              <c:showPercent val="0"/>
              <c:showBubbleSize val="0"/>
            </c:dLbl>
            <c:dLbl>
              <c:idx val="4"/>
              <c:layout>
                <c:manualLayout>
                  <c:x val="3.8287095635889117E-3"/>
                  <c:y val="0"/>
                </c:manualLayout>
              </c:layout>
              <c:showLegendKey val="0"/>
              <c:showVal val="1"/>
              <c:showCatName val="0"/>
              <c:showSerName val="0"/>
              <c:showPercent val="0"/>
              <c:showBubbleSize val="0"/>
            </c:dLbl>
            <c:dLbl>
              <c:idx val="5"/>
              <c:layout>
                <c:manualLayout>
                  <c:x val="3.8287095635889117E-3"/>
                  <c:y val="0"/>
                </c:manualLayout>
              </c:layout>
              <c:showLegendKey val="0"/>
              <c:showVal val="1"/>
              <c:showCatName val="0"/>
              <c:showSerName val="0"/>
              <c:showPercent val="0"/>
              <c:showBubbleSize val="0"/>
            </c:dLbl>
            <c:dLbl>
              <c:idx val="6"/>
              <c:layout>
                <c:manualLayout>
                  <c:x val="1.9143547817944558E-3"/>
                  <c:y val="0"/>
                </c:manualLayout>
              </c:layout>
              <c:showLegendKey val="0"/>
              <c:showVal val="1"/>
              <c:showCatName val="0"/>
              <c:showSerName val="0"/>
              <c:showPercent val="0"/>
              <c:showBubbleSize val="0"/>
            </c:dLbl>
            <c:numFmt formatCode="0%" sourceLinked="0"/>
            <c:txPr>
              <a:bodyPr/>
              <a:lstStyle/>
              <a:p>
                <a:pPr>
                  <a:defRPr sz="800"/>
                </a:pPr>
                <a:endParaRPr lang="en-US"/>
              </a:p>
            </c:txPr>
            <c:showLegendKey val="0"/>
            <c:showVal val="1"/>
            <c:showCatName val="0"/>
            <c:showSerName val="0"/>
            <c:showPercent val="0"/>
            <c:showBubbleSize val="0"/>
            <c:showLeaderLines val="0"/>
          </c:dLbls>
          <c:cat>
            <c:strRef>
              <c:f>Berechnungen!$A$18:$A$31</c:f>
              <c:strCache>
                <c:ptCount val="14"/>
                <c:pt idx="0">
                  <c:v>Number of online bookmarks (e.g. on Mendeley)</c:v>
                </c:pt>
                <c:pt idx="1">
                  <c:v>Number of social media posts mentioning article/its author</c:v>
                </c:pt>
                <c:pt idx="2">
                  <c:v>Number of Likes/+1s/Favorites</c:v>
                </c:pt>
                <c:pt idx="3">
                  <c:v>Number of landing page views/visits</c:v>
                </c:pt>
                <c:pt idx="4">
                  <c:v>Number of shares/retweets/forwards</c:v>
                </c:pt>
                <c:pt idx="5">
                  <c:v>Altmetric attention score</c:v>
                </c:pt>
                <c:pt idx="6">
                  <c:v>Number of comments/replies</c:v>
                </c:pt>
                <c:pt idx="7">
                  <c:v>Number of followers/subscribers of lead author</c:v>
                </c:pt>
                <c:pt idx="8">
                  <c:v>ResearchGate score of lead author</c:v>
                </c:pt>
                <c:pt idx="9">
                  <c:v>Number of mentions in media/news</c:v>
                </c:pt>
                <c:pt idx="10">
                  <c:v>Download number</c:v>
                </c:pt>
                <c:pt idx="11">
                  <c:v>H-index of lead author</c:v>
                </c:pt>
                <c:pt idx="12">
                  <c:v>Impact Factor of publishing journal</c:v>
                </c:pt>
                <c:pt idx="13">
                  <c:v>Citation number</c:v>
                </c:pt>
              </c:strCache>
            </c:strRef>
          </c:cat>
          <c:val>
            <c:numRef>
              <c:f>Berechnungen!$B$18:$B$31</c:f>
              <c:numCache>
                <c:formatCode>0%</c:formatCode>
                <c:ptCount val="14"/>
                <c:pt idx="0">
                  <c:v>1.2500000000000001E-2</c:v>
                </c:pt>
                <c:pt idx="1">
                  <c:v>1.8749999999999999E-2</c:v>
                </c:pt>
                <c:pt idx="2">
                  <c:v>1.8749999999999999E-2</c:v>
                </c:pt>
                <c:pt idx="3">
                  <c:v>2.1874999999999999E-2</c:v>
                </c:pt>
                <c:pt idx="4">
                  <c:v>2.5000000000000001E-2</c:v>
                </c:pt>
                <c:pt idx="5">
                  <c:v>2.8125000000000001E-2</c:v>
                </c:pt>
                <c:pt idx="6">
                  <c:v>3.125E-2</c:v>
                </c:pt>
                <c:pt idx="7">
                  <c:v>4.3749999999999997E-2</c:v>
                </c:pt>
                <c:pt idx="8">
                  <c:v>5.6250000000000001E-2</c:v>
                </c:pt>
                <c:pt idx="9">
                  <c:v>9.375E-2</c:v>
                </c:pt>
                <c:pt idx="10">
                  <c:v>0.10625</c:v>
                </c:pt>
                <c:pt idx="11">
                  <c:v>0.121875</c:v>
                </c:pt>
                <c:pt idx="12">
                  <c:v>0.27500000000000002</c:v>
                </c:pt>
                <c:pt idx="13">
                  <c:v>0.41249999999999998</c:v>
                </c:pt>
              </c:numCache>
            </c:numRef>
          </c:val>
        </c:ser>
        <c:ser>
          <c:idx val="1"/>
          <c:order val="1"/>
          <c:tx>
            <c:strRef>
              <c:f>Berechnungen!$C$17</c:f>
              <c:strCache>
                <c:ptCount val="1"/>
                <c:pt idx="0">
                  <c:v>Useful</c:v>
                </c:pt>
              </c:strCache>
            </c:strRef>
          </c:tx>
          <c:spPr>
            <a:solidFill>
              <a:srgbClr val="CCFF33"/>
            </a:solidFill>
          </c:spPr>
          <c:invertIfNegative val="0"/>
          <c:dLbls>
            <c:dLbl>
              <c:idx val="0"/>
              <c:layout>
                <c:manualLayout>
                  <c:x val="3.8287095635888414E-3"/>
                  <c:y val="0"/>
                </c:manualLayout>
              </c:layout>
              <c:showLegendKey val="0"/>
              <c:showVal val="1"/>
              <c:showCatName val="0"/>
              <c:showSerName val="0"/>
              <c:showPercent val="0"/>
              <c:showBubbleSize val="0"/>
            </c:dLbl>
            <c:numFmt formatCode="0%" sourceLinked="0"/>
            <c:txPr>
              <a:bodyPr/>
              <a:lstStyle/>
              <a:p>
                <a:pPr>
                  <a:defRPr sz="800"/>
                </a:pPr>
                <a:endParaRPr lang="en-US"/>
              </a:p>
            </c:txPr>
            <c:showLegendKey val="0"/>
            <c:showVal val="1"/>
            <c:showCatName val="0"/>
            <c:showSerName val="0"/>
            <c:showPercent val="0"/>
            <c:showBubbleSize val="0"/>
            <c:showLeaderLines val="0"/>
          </c:dLbls>
          <c:cat>
            <c:strRef>
              <c:f>Berechnungen!$A$18:$A$31</c:f>
              <c:strCache>
                <c:ptCount val="14"/>
                <c:pt idx="0">
                  <c:v>Number of online bookmarks (e.g. on Mendeley)</c:v>
                </c:pt>
                <c:pt idx="1">
                  <c:v>Number of social media posts mentioning article/its author</c:v>
                </c:pt>
                <c:pt idx="2">
                  <c:v>Number of Likes/+1s/Favorites</c:v>
                </c:pt>
                <c:pt idx="3">
                  <c:v>Number of landing page views/visits</c:v>
                </c:pt>
                <c:pt idx="4">
                  <c:v>Number of shares/retweets/forwards</c:v>
                </c:pt>
                <c:pt idx="5">
                  <c:v>Altmetric attention score</c:v>
                </c:pt>
                <c:pt idx="6">
                  <c:v>Number of comments/replies</c:v>
                </c:pt>
                <c:pt idx="7">
                  <c:v>Number of followers/subscribers of lead author</c:v>
                </c:pt>
                <c:pt idx="8">
                  <c:v>ResearchGate score of lead author</c:v>
                </c:pt>
                <c:pt idx="9">
                  <c:v>Number of mentions in media/news</c:v>
                </c:pt>
                <c:pt idx="10">
                  <c:v>Download number</c:v>
                </c:pt>
                <c:pt idx="11">
                  <c:v>H-index of lead author</c:v>
                </c:pt>
                <c:pt idx="12">
                  <c:v>Impact Factor of publishing journal</c:v>
                </c:pt>
                <c:pt idx="13">
                  <c:v>Citation number</c:v>
                </c:pt>
              </c:strCache>
            </c:strRef>
          </c:cat>
          <c:val>
            <c:numRef>
              <c:f>Berechnungen!$C$18:$C$31</c:f>
              <c:numCache>
                <c:formatCode>0%</c:formatCode>
                <c:ptCount val="14"/>
                <c:pt idx="0">
                  <c:v>0.11874999999999999</c:v>
                </c:pt>
                <c:pt idx="1">
                  <c:v>0.18437500000000001</c:v>
                </c:pt>
                <c:pt idx="2">
                  <c:v>0.125</c:v>
                </c:pt>
                <c:pt idx="3">
                  <c:v>0.27812500000000001</c:v>
                </c:pt>
                <c:pt idx="4">
                  <c:v>0.22812499999999999</c:v>
                </c:pt>
                <c:pt idx="5">
                  <c:v>0.18124999999999999</c:v>
                </c:pt>
                <c:pt idx="6">
                  <c:v>0.16562499999999999</c:v>
                </c:pt>
                <c:pt idx="7">
                  <c:v>0.2</c:v>
                </c:pt>
                <c:pt idx="8">
                  <c:v>0.28125</c:v>
                </c:pt>
                <c:pt idx="9">
                  <c:v>0.36875000000000002</c:v>
                </c:pt>
                <c:pt idx="10">
                  <c:v>0.51249999999999996</c:v>
                </c:pt>
                <c:pt idx="11">
                  <c:v>0.34062500000000001</c:v>
                </c:pt>
                <c:pt idx="12">
                  <c:v>0.45624999999999999</c:v>
                </c:pt>
                <c:pt idx="13">
                  <c:v>0.44062499999999999</c:v>
                </c:pt>
              </c:numCache>
            </c:numRef>
          </c:val>
        </c:ser>
        <c:ser>
          <c:idx val="2"/>
          <c:order val="2"/>
          <c:tx>
            <c:strRef>
              <c:f>Berechnungen!$D$17</c:f>
              <c:strCache>
                <c:ptCount val="1"/>
                <c:pt idx="0">
                  <c:v>No answer/Don't know</c:v>
                </c:pt>
              </c:strCache>
            </c:strRef>
          </c:tx>
          <c:spPr>
            <a:solidFill>
              <a:schemeClr val="bg1">
                <a:lumMod val="75000"/>
              </a:schemeClr>
            </a:solidFill>
          </c:spPr>
          <c:invertIfNegative val="0"/>
          <c:dLbls>
            <c:numFmt formatCode="0%" sourceLinked="0"/>
            <c:txPr>
              <a:bodyPr/>
              <a:lstStyle/>
              <a:p>
                <a:pPr>
                  <a:defRPr sz="800"/>
                </a:pPr>
                <a:endParaRPr lang="en-US"/>
              </a:p>
            </c:txPr>
            <c:showLegendKey val="0"/>
            <c:showVal val="1"/>
            <c:showCatName val="0"/>
            <c:showSerName val="0"/>
            <c:showPercent val="0"/>
            <c:showBubbleSize val="0"/>
            <c:showLeaderLines val="0"/>
          </c:dLbls>
          <c:cat>
            <c:strRef>
              <c:f>Berechnungen!$A$18:$A$31</c:f>
              <c:strCache>
                <c:ptCount val="14"/>
                <c:pt idx="0">
                  <c:v>Number of online bookmarks (e.g. on Mendeley)</c:v>
                </c:pt>
                <c:pt idx="1">
                  <c:v>Number of social media posts mentioning article/its author</c:v>
                </c:pt>
                <c:pt idx="2">
                  <c:v>Number of Likes/+1s/Favorites</c:v>
                </c:pt>
                <c:pt idx="3">
                  <c:v>Number of landing page views/visits</c:v>
                </c:pt>
                <c:pt idx="4">
                  <c:v>Number of shares/retweets/forwards</c:v>
                </c:pt>
                <c:pt idx="5">
                  <c:v>Altmetric attention score</c:v>
                </c:pt>
                <c:pt idx="6">
                  <c:v>Number of comments/replies</c:v>
                </c:pt>
                <c:pt idx="7">
                  <c:v>Number of followers/subscribers of lead author</c:v>
                </c:pt>
                <c:pt idx="8">
                  <c:v>ResearchGate score of lead author</c:v>
                </c:pt>
                <c:pt idx="9">
                  <c:v>Number of mentions in media/news</c:v>
                </c:pt>
                <c:pt idx="10">
                  <c:v>Download number</c:v>
                </c:pt>
                <c:pt idx="11">
                  <c:v>H-index of lead author</c:v>
                </c:pt>
                <c:pt idx="12">
                  <c:v>Impact Factor of publishing journal</c:v>
                </c:pt>
                <c:pt idx="13">
                  <c:v>Citation number</c:v>
                </c:pt>
              </c:strCache>
            </c:strRef>
          </c:cat>
          <c:val>
            <c:numRef>
              <c:f>Berechnungen!$D$18:$D$31</c:f>
              <c:numCache>
                <c:formatCode>0%</c:formatCode>
                <c:ptCount val="14"/>
                <c:pt idx="0">
                  <c:v>0.27187499999999998</c:v>
                </c:pt>
                <c:pt idx="1">
                  <c:v>0.13437499999999999</c:v>
                </c:pt>
                <c:pt idx="2">
                  <c:v>0.125</c:v>
                </c:pt>
                <c:pt idx="3">
                  <c:v>0.13437499999999999</c:v>
                </c:pt>
                <c:pt idx="4">
                  <c:v>0.13437499999999999</c:v>
                </c:pt>
                <c:pt idx="5">
                  <c:v>0.47187499999999999</c:v>
                </c:pt>
                <c:pt idx="6">
                  <c:v>0.121875</c:v>
                </c:pt>
                <c:pt idx="7">
                  <c:v>0.11874999999999999</c:v>
                </c:pt>
                <c:pt idx="8">
                  <c:v>0.20624999999999999</c:v>
                </c:pt>
                <c:pt idx="9">
                  <c:v>5.9374999999999997E-2</c:v>
                </c:pt>
                <c:pt idx="10">
                  <c:v>3.125E-2</c:v>
                </c:pt>
                <c:pt idx="11">
                  <c:v>0.25937500000000002</c:v>
                </c:pt>
                <c:pt idx="12">
                  <c:v>1.8749999999999999E-2</c:v>
                </c:pt>
                <c:pt idx="13">
                  <c:v>1.8749999999999999E-2</c:v>
                </c:pt>
              </c:numCache>
            </c:numRef>
          </c:val>
        </c:ser>
        <c:ser>
          <c:idx val="3"/>
          <c:order val="3"/>
          <c:tx>
            <c:strRef>
              <c:f>Berechnungen!$E$17</c:f>
              <c:strCache>
                <c:ptCount val="1"/>
                <c:pt idx="0">
                  <c:v>Hard to use</c:v>
                </c:pt>
              </c:strCache>
            </c:strRef>
          </c:tx>
          <c:spPr>
            <a:solidFill>
              <a:srgbClr val="FFC000"/>
            </a:solidFill>
          </c:spPr>
          <c:invertIfNegative val="0"/>
          <c:dLbls>
            <c:numFmt formatCode="0%" sourceLinked="0"/>
            <c:txPr>
              <a:bodyPr/>
              <a:lstStyle/>
              <a:p>
                <a:pPr>
                  <a:defRPr sz="800"/>
                </a:pPr>
                <a:endParaRPr lang="en-US"/>
              </a:p>
            </c:txPr>
            <c:showLegendKey val="0"/>
            <c:showVal val="1"/>
            <c:showCatName val="0"/>
            <c:showSerName val="0"/>
            <c:showPercent val="0"/>
            <c:showBubbleSize val="0"/>
            <c:showLeaderLines val="0"/>
          </c:dLbls>
          <c:cat>
            <c:strRef>
              <c:f>Berechnungen!$A$18:$A$31</c:f>
              <c:strCache>
                <c:ptCount val="14"/>
                <c:pt idx="0">
                  <c:v>Number of online bookmarks (e.g. on Mendeley)</c:v>
                </c:pt>
                <c:pt idx="1">
                  <c:v>Number of social media posts mentioning article/its author</c:v>
                </c:pt>
                <c:pt idx="2">
                  <c:v>Number of Likes/+1s/Favorites</c:v>
                </c:pt>
                <c:pt idx="3">
                  <c:v>Number of landing page views/visits</c:v>
                </c:pt>
                <c:pt idx="4">
                  <c:v>Number of shares/retweets/forwards</c:v>
                </c:pt>
                <c:pt idx="5">
                  <c:v>Altmetric attention score</c:v>
                </c:pt>
                <c:pt idx="6">
                  <c:v>Number of comments/replies</c:v>
                </c:pt>
                <c:pt idx="7">
                  <c:v>Number of followers/subscribers of lead author</c:v>
                </c:pt>
                <c:pt idx="8">
                  <c:v>ResearchGate score of lead author</c:v>
                </c:pt>
                <c:pt idx="9">
                  <c:v>Number of mentions in media/news</c:v>
                </c:pt>
                <c:pt idx="10">
                  <c:v>Download number</c:v>
                </c:pt>
                <c:pt idx="11">
                  <c:v>H-index of lead author</c:v>
                </c:pt>
                <c:pt idx="12">
                  <c:v>Impact Factor of publishing journal</c:v>
                </c:pt>
                <c:pt idx="13">
                  <c:v>Citation number</c:v>
                </c:pt>
              </c:strCache>
            </c:strRef>
          </c:cat>
          <c:val>
            <c:numRef>
              <c:f>Berechnungen!$E$18:$E$31</c:f>
              <c:numCache>
                <c:formatCode>0%</c:formatCode>
                <c:ptCount val="14"/>
                <c:pt idx="0">
                  <c:v>0.34375</c:v>
                </c:pt>
                <c:pt idx="1">
                  <c:v>0.35</c:v>
                </c:pt>
                <c:pt idx="2">
                  <c:v>0.27500000000000002</c:v>
                </c:pt>
                <c:pt idx="3">
                  <c:v>0.3125</c:v>
                </c:pt>
                <c:pt idx="4">
                  <c:v>0.3</c:v>
                </c:pt>
                <c:pt idx="5">
                  <c:v>0.18437500000000001</c:v>
                </c:pt>
                <c:pt idx="6">
                  <c:v>0.32187500000000002</c:v>
                </c:pt>
                <c:pt idx="7">
                  <c:v>0.36562499999999998</c:v>
                </c:pt>
                <c:pt idx="8">
                  <c:v>0.28749999999999998</c:v>
                </c:pt>
                <c:pt idx="9">
                  <c:v>0.34062500000000001</c:v>
                </c:pt>
                <c:pt idx="10">
                  <c:v>0.28437499999999999</c:v>
                </c:pt>
                <c:pt idx="11">
                  <c:v>0.171875</c:v>
                </c:pt>
                <c:pt idx="12">
                  <c:v>0.171875</c:v>
                </c:pt>
                <c:pt idx="13">
                  <c:v>8.4375000000000006E-2</c:v>
                </c:pt>
              </c:numCache>
            </c:numRef>
          </c:val>
        </c:ser>
        <c:ser>
          <c:idx val="4"/>
          <c:order val="4"/>
          <c:tx>
            <c:strRef>
              <c:f>Berechnungen!$F$17</c:f>
              <c:strCache>
                <c:ptCount val="1"/>
                <c:pt idx="0">
                  <c:v>Useless</c:v>
                </c:pt>
              </c:strCache>
            </c:strRef>
          </c:tx>
          <c:spPr>
            <a:solidFill>
              <a:srgbClr val="FF0000"/>
            </a:solidFill>
          </c:spPr>
          <c:invertIfNegative val="0"/>
          <c:dLbls>
            <c:numFmt formatCode="0%" sourceLinked="0"/>
            <c:txPr>
              <a:bodyPr/>
              <a:lstStyle/>
              <a:p>
                <a:pPr>
                  <a:defRPr sz="800"/>
                </a:pPr>
                <a:endParaRPr lang="en-US"/>
              </a:p>
            </c:txPr>
            <c:showLegendKey val="0"/>
            <c:showVal val="1"/>
            <c:showCatName val="0"/>
            <c:showSerName val="0"/>
            <c:showPercent val="0"/>
            <c:showBubbleSize val="0"/>
            <c:showLeaderLines val="0"/>
          </c:dLbls>
          <c:cat>
            <c:strRef>
              <c:f>Berechnungen!$A$18:$A$31</c:f>
              <c:strCache>
                <c:ptCount val="14"/>
                <c:pt idx="0">
                  <c:v>Number of online bookmarks (e.g. on Mendeley)</c:v>
                </c:pt>
                <c:pt idx="1">
                  <c:v>Number of social media posts mentioning article/its author</c:v>
                </c:pt>
                <c:pt idx="2">
                  <c:v>Number of Likes/+1s/Favorites</c:v>
                </c:pt>
                <c:pt idx="3">
                  <c:v>Number of landing page views/visits</c:v>
                </c:pt>
                <c:pt idx="4">
                  <c:v>Number of shares/retweets/forwards</c:v>
                </c:pt>
                <c:pt idx="5">
                  <c:v>Altmetric attention score</c:v>
                </c:pt>
                <c:pt idx="6">
                  <c:v>Number of comments/replies</c:v>
                </c:pt>
                <c:pt idx="7">
                  <c:v>Number of followers/subscribers of lead author</c:v>
                </c:pt>
                <c:pt idx="8">
                  <c:v>ResearchGate score of lead author</c:v>
                </c:pt>
                <c:pt idx="9">
                  <c:v>Number of mentions in media/news</c:v>
                </c:pt>
                <c:pt idx="10">
                  <c:v>Download number</c:v>
                </c:pt>
                <c:pt idx="11">
                  <c:v>H-index of lead author</c:v>
                </c:pt>
                <c:pt idx="12">
                  <c:v>Impact Factor of publishing journal</c:v>
                </c:pt>
                <c:pt idx="13">
                  <c:v>Citation number</c:v>
                </c:pt>
              </c:strCache>
            </c:strRef>
          </c:cat>
          <c:val>
            <c:numRef>
              <c:f>Berechnungen!$F$18:$F$31</c:f>
              <c:numCache>
                <c:formatCode>0%</c:formatCode>
                <c:ptCount val="14"/>
                <c:pt idx="0">
                  <c:v>0.25312499999999999</c:v>
                </c:pt>
                <c:pt idx="1">
                  <c:v>0.3125</c:v>
                </c:pt>
                <c:pt idx="2">
                  <c:v>0.45624999999999999</c:v>
                </c:pt>
                <c:pt idx="3">
                  <c:v>0.25312499999999999</c:v>
                </c:pt>
                <c:pt idx="4">
                  <c:v>0.3125</c:v>
                </c:pt>
                <c:pt idx="5">
                  <c:v>0.13437499999999999</c:v>
                </c:pt>
                <c:pt idx="6">
                  <c:v>0.359375</c:v>
                </c:pt>
                <c:pt idx="7">
                  <c:v>0.27187499999999998</c:v>
                </c:pt>
                <c:pt idx="8">
                  <c:v>0.16875000000000001</c:v>
                </c:pt>
                <c:pt idx="9">
                  <c:v>0.13750000000000001</c:v>
                </c:pt>
                <c:pt idx="10">
                  <c:v>6.5625000000000003E-2</c:v>
                </c:pt>
                <c:pt idx="11">
                  <c:v>0.10625</c:v>
                </c:pt>
                <c:pt idx="12">
                  <c:v>7.8125E-2</c:v>
                </c:pt>
                <c:pt idx="13">
                  <c:v>4.3749999999999997E-2</c:v>
                </c:pt>
              </c:numCache>
            </c:numRef>
          </c:val>
        </c:ser>
        <c:dLbls>
          <c:showLegendKey val="0"/>
          <c:showVal val="0"/>
          <c:showCatName val="0"/>
          <c:showSerName val="0"/>
          <c:showPercent val="0"/>
          <c:showBubbleSize val="0"/>
        </c:dLbls>
        <c:gapWidth val="150"/>
        <c:overlap val="100"/>
        <c:axId val="61036032"/>
        <c:axId val="61037568"/>
      </c:barChart>
      <c:catAx>
        <c:axId val="61036032"/>
        <c:scaling>
          <c:orientation val="minMax"/>
        </c:scaling>
        <c:delete val="0"/>
        <c:axPos val="l"/>
        <c:majorTickMark val="out"/>
        <c:minorTickMark val="none"/>
        <c:tickLblPos val="nextTo"/>
        <c:crossAx val="61037568"/>
        <c:crosses val="autoZero"/>
        <c:auto val="1"/>
        <c:lblAlgn val="ctr"/>
        <c:lblOffset val="100"/>
        <c:noMultiLvlLbl val="0"/>
      </c:catAx>
      <c:valAx>
        <c:axId val="61037568"/>
        <c:scaling>
          <c:orientation val="minMax"/>
        </c:scaling>
        <c:delete val="0"/>
        <c:axPos val="b"/>
        <c:majorGridlines/>
        <c:title>
          <c:tx>
            <c:rich>
              <a:bodyPr/>
              <a:lstStyle/>
              <a:p>
                <a:pPr>
                  <a:defRPr/>
                </a:pPr>
                <a:r>
                  <a:rPr lang="en-US"/>
                  <a:t>Share of participants</a:t>
                </a:r>
                <a:r>
                  <a:rPr lang="en-US" baseline="0"/>
                  <a:t> (n = 320)</a:t>
                </a:r>
                <a:endParaRPr lang="en-US"/>
              </a:p>
            </c:rich>
          </c:tx>
          <c:layout>
            <c:manualLayout>
              <c:xMode val="edge"/>
              <c:yMode val="edge"/>
              <c:x val="0.64336487351267313"/>
              <c:y val="0.87298743702198889"/>
            </c:manualLayout>
          </c:layout>
          <c:overlay val="0"/>
        </c:title>
        <c:numFmt formatCode="0%" sourceLinked="1"/>
        <c:majorTickMark val="out"/>
        <c:minorTickMark val="none"/>
        <c:tickLblPos val="nextTo"/>
        <c:crossAx val="61036032"/>
        <c:crosses val="autoZero"/>
        <c:crossBetween val="between"/>
      </c:valAx>
    </c:plotArea>
    <c:legend>
      <c:legendPos val="b"/>
      <c:layout>
        <c:manualLayout>
          <c:xMode val="edge"/>
          <c:yMode val="edge"/>
          <c:x val="0.45562190384817014"/>
          <c:y val="0.92452869828700945"/>
          <c:w val="0.52360618582281437"/>
          <c:h val="6.7955330273681974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3C86B81-5A83-43A5-BFD8-71BBA0F1A95F}" type="datetimeFigureOut">
              <a:rPr lang="de-DE" smtClean="0"/>
              <a:t>29.01.2020</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504266F-0932-4078-8702-9D2C0E2C80AB}" type="slidenum">
              <a:rPr lang="de-DE" smtClean="0"/>
              <a:t>‹Nr.›</a:t>
            </a:fld>
            <a:endParaRPr lang="de-DE"/>
          </a:p>
        </p:txBody>
      </p:sp>
    </p:spTree>
    <p:extLst>
      <p:ext uri="{BB962C8B-B14F-4D97-AF65-F5344CB8AC3E}">
        <p14:creationId xmlns:p14="http://schemas.microsoft.com/office/powerpoint/2010/main" val="211659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411733-1E41-43A7-98A9-4B7F8D00F094}" type="datetimeFigureOut">
              <a:rPr lang="de-DE" smtClean="0"/>
              <a:t>29.01.2020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531F66-511E-4059-95D2-B4918CDBE51F}" type="slidenum">
              <a:rPr lang="de-DE" smtClean="0"/>
              <a:t>‹Nr.›</a:t>
            </a:fld>
            <a:endParaRPr lang="de-DE"/>
          </a:p>
        </p:txBody>
      </p:sp>
    </p:spTree>
    <p:extLst>
      <p:ext uri="{BB962C8B-B14F-4D97-AF65-F5344CB8AC3E}">
        <p14:creationId xmlns:p14="http://schemas.microsoft.com/office/powerpoint/2010/main" val="324185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smtClean="0"/>
              <a:t>Focus on social sciences and economics: between</a:t>
            </a:r>
            <a:r>
              <a:rPr lang="de-DE" baseline="0" noProof="0" smtClean="0"/>
              <a:t> 80-90% identified as primarily working in these </a:t>
            </a:r>
            <a:r>
              <a:rPr lang="de-DE" baseline="0" noProof="0" smtClean="0"/>
              <a:t>disciplines</a:t>
            </a:r>
            <a:endParaRPr lang="de-DE" baseline="0" noProof="0" smtClean="0"/>
          </a:p>
        </p:txBody>
      </p:sp>
      <p:sp>
        <p:nvSpPr>
          <p:cNvPr id="4" name="Foliennummernplatzhalter 3"/>
          <p:cNvSpPr>
            <a:spLocks noGrp="1"/>
          </p:cNvSpPr>
          <p:nvPr>
            <p:ph type="sldNum" sz="quarter" idx="10"/>
          </p:nvPr>
        </p:nvSpPr>
        <p:spPr/>
        <p:txBody>
          <a:bodyPr/>
          <a:lstStyle/>
          <a:p>
            <a:fld id="{E6531F66-511E-4059-95D2-B4918CDBE51F}" type="slidenum">
              <a:rPr lang="de-DE" smtClean="0"/>
              <a:t>2</a:t>
            </a:fld>
            <a:endParaRPr lang="de-DE"/>
          </a:p>
        </p:txBody>
      </p:sp>
    </p:spTree>
    <p:extLst>
      <p:ext uri="{BB962C8B-B14F-4D97-AF65-F5344CB8AC3E}">
        <p14:creationId xmlns:p14="http://schemas.microsoft.com/office/powerpoint/2010/main" val="395768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11</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12</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13</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14</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smtClean="0">
              <a:solidFill>
                <a:schemeClr val="tx1"/>
              </a:solidFill>
            </a:endParaRPr>
          </a:p>
        </p:txBody>
      </p:sp>
      <p:sp>
        <p:nvSpPr>
          <p:cNvPr id="4" name="Foliennummernplatzhalter 3"/>
          <p:cNvSpPr>
            <a:spLocks noGrp="1"/>
          </p:cNvSpPr>
          <p:nvPr>
            <p:ph type="sldNum" sz="quarter" idx="10"/>
          </p:nvPr>
        </p:nvSpPr>
        <p:spPr/>
        <p:txBody>
          <a:bodyPr/>
          <a:lstStyle/>
          <a:p>
            <a:fld id="{E6531F66-511E-4059-95D2-B4918CDBE51F}" type="slidenum">
              <a:rPr lang="de-DE" smtClean="0"/>
              <a:t>15</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smtClean="0">
              <a:solidFill>
                <a:schemeClr val="tx1"/>
              </a:solidFill>
            </a:endParaRPr>
          </a:p>
        </p:txBody>
      </p:sp>
      <p:sp>
        <p:nvSpPr>
          <p:cNvPr id="4" name="Foliennummernplatzhalter 3"/>
          <p:cNvSpPr>
            <a:spLocks noGrp="1"/>
          </p:cNvSpPr>
          <p:nvPr>
            <p:ph type="sldNum" sz="quarter" idx="10"/>
          </p:nvPr>
        </p:nvSpPr>
        <p:spPr/>
        <p:txBody>
          <a:bodyPr/>
          <a:lstStyle/>
          <a:p>
            <a:fld id="{E6531F66-511E-4059-95D2-B4918CDBE51F}" type="slidenum">
              <a:rPr lang="de-DE" smtClean="0"/>
              <a:t>16</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smtClean="0">
                <a:solidFill>
                  <a:schemeClr val="tx1"/>
                </a:solidFill>
              </a:rPr>
              <a:t>- one </a:t>
            </a:r>
            <a:r>
              <a:rPr lang="de-DE" sz="1200" smtClean="0">
                <a:solidFill>
                  <a:schemeClr val="tx1"/>
                </a:solidFill>
              </a:rPr>
              <a:t>could of</a:t>
            </a:r>
            <a:r>
              <a:rPr lang="de-DE" sz="1200" baseline="0" smtClean="0">
                <a:solidFill>
                  <a:schemeClr val="tx1"/>
                </a:solidFill>
              </a:rPr>
              <a:t> course argue whether this is a use case that metrics should be used for at </a:t>
            </a:r>
            <a:r>
              <a:rPr lang="de-DE" sz="1200" baseline="0" smtClean="0">
                <a:solidFill>
                  <a:schemeClr val="tx1"/>
                </a:solidFill>
              </a:rPr>
              <a:t>all</a:t>
            </a:r>
            <a:endParaRPr lang="de-DE" sz="1200" smtClean="0">
              <a:solidFill>
                <a:schemeClr val="tx1"/>
              </a:solidFill>
            </a:endParaRPr>
          </a:p>
        </p:txBody>
      </p:sp>
      <p:sp>
        <p:nvSpPr>
          <p:cNvPr id="4" name="Foliennummernplatzhalter 3"/>
          <p:cNvSpPr>
            <a:spLocks noGrp="1"/>
          </p:cNvSpPr>
          <p:nvPr>
            <p:ph type="sldNum" sz="quarter" idx="10"/>
          </p:nvPr>
        </p:nvSpPr>
        <p:spPr/>
        <p:txBody>
          <a:bodyPr/>
          <a:lstStyle/>
          <a:p>
            <a:fld id="{E6531F66-511E-4059-95D2-B4918CDBE51F}" type="slidenum">
              <a:rPr lang="de-DE" smtClean="0"/>
              <a:t>3</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smtClean="0">
                <a:solidFill>
                  <a:schemeClr val="tx1"/>
                </a:solidFill>
              </a:rPr>
              <a:t>We see that when asked about metrics</a:t>
            </a:r>
            <a:r>
              <a:rPr lang="de-DE" sz="1200" baseline="0" smtClean="0">
                <a:solidFill>
                  <a:schemeClr val="tx1"/>
                </a:solidFill>
              </a:rPr>
              <a:t> for assessing research, the default solution for most German researchers still seem to be citation-based metrics.</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smtClean="0">
                <a:solidFill>
                  <a:schemeClr val="tx1"/>
                </a:solidFill>
              </a:rPr>
              <a:t>However, there could be multiple explanations for why a researcher might perceive a certain metric as hard to use.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smtClean="0">
                <a:solidFill>
                  <a:schemeClr val="tx1"/>
                </a:solidFill>
              </a:rPr>
              <a:t>Next, we want to </a:t>
            </a:r>
            <a:r>
              <a:rPr lang="de-DE" sz="1200" smtClean="0">
                <a:solidFill>
                  <a:schemeClr val="tx1"/>
                </a:solidFill>
              </a:rPr>
              <a:t>get closer to the real reasons</a:t>
            </a:r>
            <a:r>
              <a:rPr lang="de-DE" sz="1200" baseline="0" smtClean="0">
                <a:solidFill>
                  <a:schemeClr val="tx1"/>
                </a:solidFill>
              </a:rPr>
              <a:t> and concerns that might prevent German researchers from consulting altmetrics till now.</a:t>
            </a:r>
            <a:endParaRPr lang="de-DE" sz="1200" smtClean="0">
              <a:solidFill>
                <a:schemeClr val="tx1"/>
              </a:solidFill>
            </a:endParaRPr>
          </a:p>
        </p:txBody>
      </p:sp>
      <p:sp>
        <p:nvSpPr>
          <p:cNvPr id="4" name="Foliennummernplatzhalter 3"/>
          <p:cNvSpPr>
            <a:spLocks noGrp="1"/>
          </p:cNvSpPr>
          <p:nvPr>
            <p:ph type="sldNum" sz="quarter" idx="10"/>
          </p:nvPr>
        </p:nvSpPr>
        <p:spPr/>
        <p:txBody>
          <a:bodyPr/>
          <a:lstStyle/>
          <a:p>
            <a:fld id="{E6531F66-511E-4059-95D2-B4918CDBE51F}" type="slidenum">
              <a:rPr lang="de-DE" smtClean="0"/>
              <a:t>4</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E6531F66-511E-4059-95D2-B4918CDBE51F}" type="slidenum">
              <a:rPr lang="de-DE" smtClean="0"/>
              <a:t>5</a:t>
            </a:fld>
            <a:endParaRPr lang="de-DE"/>
          </a:p>
        </p:txBody>
      </p:sp>
    </p:spTree>
    <p:extLst>
      <p:ext uri="{BB962C8B-B14F-4D97-AF65-F5344CB8AC3E}">
        <p14:creationId xmlns:p14="http://schemas.microsoft.com/office/powerpoint/2010/main" val="395768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smtClean="0"/>
              <a:t>We asked about</a:t>
            </a:r>
            <a:r>
              <a:rPr lang="en-US" baseline="0" noProof="0" smtClean="0"/>
              <a:t> thoughts and concerns researchers would have with the use of altmetrics for research assessment, both to assess their awareness of existing limitations of altmetrics or research metrics in general and to see what could maybe be done to increase altmetrics usefulness for researchers by addressing misconceptions that might prevail</a:t>
            </a:r>
            <a:endParaRPr lang="en-US" noProof="0" dirty="0"/>
          </a:p>
        </p:txBody>
      </p:sp>
      <p:sp>
        <p:nvSpPr>
          <p:cNvPr id="4" name="Foliennummernplatzhalter 3"/>
          <p:cNvSpPr>
            <a:spLocks noGrp="1"/>
          </p:cNvSpPr>
          <p:nvPr>
            <p:ph type="sldNum" sz="quarter" idx="10"/>
          </p:nvPr>
        </p:nvSpPr>
        <p:spPr/>
        <p:txBody>
          <a:bodyPr/>
          <a:lstStyle/>
          <a:p>
            <a:fld id="{E6531F66-511E-4059-95D2-B4918CDBE51F}" type="slidenum">
              <a:rPr lang="de-DE" smtClean="0"/>
              <a:t>6</a:t>
            </a:fld>
            <a:endParaRPr lang="de-DE"/>
          </a:p>
        </p:txBody>
      </p:sp>
    </p:spTree>
    <p:extLst>
      <p:ext uri="{BB962C8B-B14F-4D97-AF65-F5344CB8AC3E}">
        <p14:creationId xmlns:p14="http://schemas.microsoft.com/office/powerpoint/2010/main" val="395768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7</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8</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9</a:t>
            </a:fld>
            <a:endParaRPr lang="de-DE"/>
          </a:p>
        </p:txBody>
      </p:sp>
    </p:spTree>
    <p:extLst>
      <p:ext uri="{BB962C8B-B14F-4D97-AF65-F5344CB8AC3E}">
        <p14:creationId xmlns:p14="http://schemas.microsoft.com/office/powerpoint/2010/main" val="294615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6531F66-511E-4059-95D2-B4918CDBE51F}" type="slidenum">
              <a:rPr lang="de-DE" smtClean="0"/>
              <a:t>10</a:t>
            </a:fld>
            <a:endParaRPr lang="de-DE"/>
          </a:p>
        </p:txBody>
      </p:sp>
    </p:spTree>
    <p:extLst>
      <p:ext uri="{BB962C8B-B14F-4D97-AF65-F5344CB8AC3E}">
        <p14:creationId xmlns:p14="http://schemas.microsoft.com/office/powerpoint/2010/main" val="29461500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9A9B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7" name="Fußzeilenplatzhalter 6"/>
          <p:cNvSpPr>
            <a:spLocks noGrp="1"/>
          </p:cNvSpPr>
          <p:nvPr>
            <p:ph type="ftr" sz="quarter" idx="10"/>
          </p:nvPr>
        </p:nvSpPr>
        <p:spPr/>
        <p:txBody>
          <a:bodyPr/>
          <a:lstStyle/>
          <a:p>
            <a:r>
              <a:rPr lang="de-DE" smtClean="0"/>
              <a:t>&lt;Date and Occasion of the Presentation&gt;</a:t>
            </a:r>
            <a:endParaRPr lang="de-DE" dirty="0"/>
          </a:p>
        </p:txBody>
      </p:sp>
      <p:grpSp>
        <p:nvGrpSpPr>
          <p:cNvPr id="5" name="Gruppieren 4"/>
          <p:cNvGrpSpPr/>
          <p:nvPr userDrawn="1"/>
        </p:nvGrpSpPr>
        <p:grpSpPr>
          <a:xfrm>
            <a:off x="462611" y="6036640"/>
            <a:ext cx="8207568" cy="283172"/>
            <a:chOff x="467544" y="5860168"/>
            <a:chExt cx="8207568" cy="283172"/>
          </a:xfrm>
        </p:grpSpPr>
        <p:pic>
          <p:nvPicPr>
            <p:cNvPr id="6" name="Grafik 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67544" y="5910828"/>
              <a:ext cx="2248346" cy="189236"/>
            </a:xfrm>
            <a:prstGeom prst="rect">
              <a:avLst/>
            </a:prstGeom>
          </p:spPr>
        </p:pic>
        <p:pic>
          <p:nvPicPr>
            <p:cNvPr id="8" name="Grafik 7"/>
            <p:cNvPicPr>
              <a:picLocks noChangeAspect="1"/>
            </p:cNvPicPr>
            <p:nvPr userDrawn="1"/>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24662" y="5871595"/>
              <a:ext cx="529174" cy="233404"/>
            </a:xfrm>
            <a:prstGeom prst="rect">
              <a:avLst/>
            </a:prstGeom>
          </p:spPr>
        </p:pic>
        <p:pic>
          <p:nvPicPr>
            <p:cNvPr id="9" name="Grafik 8"/>
            <p:cNvPicPr>
              <a:picLocks noChangeAspect="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000" y="5860168"/>
              <a:ext cx="432352" cy="233404"/>
            </a:xfrm>
            <a:prstGeom prst="rect">
              <a:avLst/>
            </a:prstGeom>
          </p:spPr>
        </p:pic>
        <p:pic>
          <p:nvPicPr>
            <p:cNvPr id="10" name="Grafik 9"/>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13720" y="5889230"/>
              <a:ext cx="661392" cy="232432"/>
            </a:xfrm>
            <a:prstGeom prst="rect">
              <a:avLst/>
            </a:prstGeom>
          </p:spPr>
        </p:pic>
        <p:pic>
          <p:nvPicPr>
            <p:cNvPr id="11" name="Grafik 10"/>
            <p:cNvPicPr>
              <a:picLocks noChangeAspect="1"/>
            </p:cNvPicPr>
            <p:nvPr userDrawn="1"/>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22163" t="37890" r="18033" b="45147"/>
            <a:stretch/>
          </p:blipFill>
          <p:spPr>
            <a:xfrm>
              <a:off x="5866298" y="5867552"/>
              <a:ext cx="1375872" cy="275788"/>
            </a:xfrm>
            <a:prstGeom prst="rect">
              <a:avLst/>
            </a:prstGeom>
          </p:spPr>
        </p:pic>
      </p:grpSp>
    </p:spTree>
    <p:extLst>
      <p:ext uri="{BB962C8B-B14F-4D97-AF65-F5344CB8AC3E}">
        <p14:creationId xmlns:p14="http://schemas.microsoft.com/office/powerpoint/2010/main" val="2069821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pSp>
        <p:nvGrpSpPr>
          <p:cNvPr id="3" name="Gruppieren 2"/>
          <p:cNvGrpSpPr/>
          <p:nvPr userDrawn="1"/>
        </p:nvGrpSpPr>
        <p:grpSpPr>
          <a:xfrm>
            <a:off x="462611" y="6036640"/>
            <a:ext cx="8207568" cy="283172"/>
            <a:chOff x="467544" y="5860168"/>
            <a:chExt cx="8207568" cy="283172"/>
          </a:xfrm>
        </p:grpSpPr>
        <p:pic>
          <p:nvPicPr>
            <p:cNvPr id="5" name="Grafik 4"/>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67544" y="5910828"/>
              <a:ext cx="2248346" cy="189236"/>
            </a:xfrm>
            <a:prstGeom prst="rect">
              <a:avLst/>
            </a:prstGeom>
          </p:spPr>
        </p:pic>
        <p:pic>
          <p:nvPicPr>
            <p:cNvPr id="6" name="Grafik 5"/>
            <p:cNvPicPr>
              <a:picLocks noChangeAspect="1"/>
            </p:cNvPicPr>
            <p:nvPr userDrawn="1"/>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24662" y="5871595"/>
              <a:ext cx="529174" cy="233404"/>
            </a:xfrm>
            <a:prstGeom prst="rect">
              <a:avLst/>
            </a:prstGeom>
          </p:spPr>
        </p:pic>
        <p:pic>
          <p:nvPicPr>
            <p:cNvPr id="7" name="Grafik 6"/>
            <p:cNvPicPr>
              <a:picLocks noChangeAspect="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000" y="5860168"/>
              <a:ext cx="432352" cy="233404"/>
            </a:xfrm>
            <a:prstGeom prst="rect">
              <a:avLst/>
            </a:prstGeom>
          </p:spPr>
        </p:pic>
        <p:pic>
          <p:nvPicPr>
            <p:cNvPr id="8" name="Grafik 7"/>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13720" y="5889230"/>
              <a:ext cx="661392" cy="232432"/>
            </a:xfrm>
            <a:prstGeom prst="rect">
              <a:avLst/>
            </a:prstGeom>
          </p:spPr>
        </p:pic>
        <p:pic>
          <p:nvPicPr>
            <p:cNvPr id="9" name="Grafik 8"/>
            <p:cNvPicPr>
              <a:picLocks noChangeAspect="1"/>
            </p:cNvPicPr>
            <p:nvPr userDrawn="1"/>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22163" t="37890" r="18033" b="45147"/>
            <a:stretch/>
          </p:blipFill>
          <p:spPr>
            <a:xfrm>
              <a:off x="5866298" y="5867552"/>
              <a:ext cx="1375872" cy="275788"/>
            </a:xfrm>
            <a:prstGeom prst="rect">
              <a:avLst/>
            </a:prstGeom>
          </p:spPr>
        </p:pic>
      </p:grpSp>
      <p:sp>
        <p:nvSpPr>
          <p:cNvPr id="11" name="Textfeld 10"/>
          <p:cNvSpPr txBox="1"/>
          <p:nvPr userDrawn="1"/>
        </p:nvSpPr>
        <p:spPr>
          <a:xfrm>
            <a:off x="1187624" y="1916832"/>
            <a:ext cx="3379443" cy="3693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18107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p>
            <a:r>
              <a:rPr lang="de-DE" smtClean="0"/>
              <a:t>&lt;Date and Occasion of the Presentation&gt;</a:t>
            </a:r>
            <a:endParaRPr lang="de-DE" dirty="0"/>
          </a:p>
        </p:txBody>
      </p:sp>
      <p:sp>
        <p:nvSpPr>
          <p:cNvPr id="4" name="Slide Number Placeholder 3"/>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2199963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5" name="Fußzeilenplatzhalter 4"/>
          <p:cNvSpPr>
            <a:spLocks noGrp="1"/>
          </p:cNvSpPr>
          <p:nvPr>
            <p:ph type="ftr" sz="quarter" idx="10"/>
          </p:nvPr>
        </p:nvSpPr>
        <p:spPr/>
        <p:txBody>
          <a:bodyPr/>
          <a:lstStyle/>
          <a:p>
            <a:r>
              <a:rPr lang="de-DE" smtClean="0"/>
              <a:t>&lt;Date and Occasion of the Presentation&gt;</a:t>
            </a:r>
            <a:endParaRPr lang="de-DE" dirty="0"/>
          </a:p>
        </p:txBody>
      </p:sp>
    </p:spTree>
    <p:extLst>
      <p:ext uri="{BB962C8B-B14F-4D97-AF65-F5344CB8AC3E}">
        <p14:creationId xmlns:p14="http://schemas.microsoft.com/office/powerpoint/2010/main" val="4244368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p>
            <a:r>
              <a:rPr lang="de-DE" smtClean="0"/>
              <a:t>&lt;Date and Occasion of the Presentation&gt;</a:t>
            </a:r>
            <a:endParaRPr lang="de-DE" dirty="0"/>
          </a:p>
        </p:txBody>
      </p:sp>
      <p:sp>
        <p:nvSpPr>
          <p:cNvPr id="6" name="Slide Number Placeholder 5"/>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3001577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p>
            <a:r>
              <a:rPr lang="de-DE" smtClean="0"/>
              <a:t>&lt;Date and Occasion of the Presentation&gt;</a:t>
            </a:r>
            <a:endParaRPr lang="de-DE" dirty="0"/>
          </a:p>
        </p:txBody>
      </p:sp>
      <p:sp>
        <p:nvSpPr>
          <p:cNvPr id="8" name="Slide Number Placeholder 7"/>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635962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de-DE" smtClean="0"/>
              <a:t>&lt;Date and Occasion of the Presentation&gt;</a:t>
            </a:r>
            <a:endParaRPr lang="de-DE" dirty="0"/>
          </a:p>
        </p:txBody>
      </p:sp>
      <p:sp>
        <p:nvSpPr>
          <p:cNvPr id="4" name="Slide Number Placeholder 3"/>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32666304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p>
            <a:r>
              <a:rPr lang="de-DE" smtClean="0"/>
              <a:t>&lt;Date and Occasion of the Presentation&gt;</a:t>
            </a:r>
            <a:endParaRPr lang="de-DE" dirty="0"/>
          </a:p>
        </p:txBody>
      </p:sp>
      <p:sp>
        <p:nvSpPr>
          <p:cNvPr id="6" name="Slide Number Placeholder 5"/>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8127866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ußzeilenplatzhalter 5"/>
          <p:cNvSpPr>
            <a:spLocks noGrp="1"/>
          </p:cNvSpPr>
          <p:nvPr>
            <p:ph type="ftr" sz="quarter" idx="10"/>
          </p:nvPr>
        </p:nvSpPr>
        <p:spPr/>
        <p:txBody>
          <a:bodyPr/>
          <a:lstStyle/>
          <a:p>
            <a:r>
              <a:rPr lang="de-DE" smtClean="0"/>
              <a:t>&lt;Date and Occasion of the Presentation&gt;</a:t>
            </a:r>
            <a:endParaRPr lang="de-DE" dirty="0"/>
          </a:p>
        </p:txBody>
      </p:sp>
      <p:sp>
        <p:nvSpPr>
          <p:cNvPr id="5" name="Slide Number Placeholder 4"/>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3611953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Fußzeilenplatzhalter 3"/>
          <p:cNvSpPr>
            <a:spLocks noGrp="1"/>
          </p:cNvSpPr>
          <p:nvPr>
            <p:ph type="ftr" sz="quarter" idx="10"/>
          </p:nvPr>
        </p:nvSpPr>
        <p:spPr/>
        <p:txBody>
          <a:bodyPr/>
          <a:lstStyle/>
          <a:p>
            <a:r>
              <a:rPr lang="de-DE" smtClean="0"/>
              <a:t>&lt;Date and Occasion of the Presentation&gt;</a:t>
            </a:r>
            <a:endParaRPr lang="de-DE" dirty="0"/>
          </a:p>
        </p:txBody>
      </p:sp>
      <p:sp>
        <p:nvSpPr>
          <p:cNvPr id="5" name="Slide Number Placeholder 4"/>
          <p:cNvSpPr>
            <a:spLocks noGrp="1"/>
          </p:cNvSpPr>
          <p:nvPr>
            <p:ph type="sldNum" sz="quarter" idx="11"/>
          </p:nvPr>
        </p:nvSpPr>
        <p:spPr/>
        <p:txBody>
          <a:bodyPr/>
          <a:lstStyle/>
          <a:p>
            <a:fld id="{7833F392-16CE-48E3-A46D-C302BE0264B5}" type="slidenum">
              <a:rPr lang="en-US" smtClean="0"/>
              <a:t>‹Nr.›</a:t>
            </a:fld>
            <a:endParaRPr lang="en-US"/>
          </a:p>
        </p:txBody>
      </p:sp>
    </p:spTree>
    <p:extLst>
      <p:ext uri="{BB962C8B-B14F-4D97-AF65-F5344CB8AC3E}">
        <p14:creationId xmlns:p14="http://schemas.microsoft.com/office/powerpoint/2010/main" val="13906088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525344"/>
            <a:ext cx="9144000" cy="828325"/>
          </a:xfrm>
          <a:prstGeom prst="rect">
            <a:avLst/>
          </a:prstGeom>
        </p:spPr>
      </p:pic>
      <p:sp>
        <p:nvSpPr>
          <p:cNvPr id="2" name="Titelplatzhalter 1"/>
          <p:cNvSpPr>
            <a:spLocks noGrp="1"/>
          </p:cNvSpPr>
          <p:nvPr>
            <p:ph type="title"/>
          </p:nvPr>
        </p:nvSpPr>
        <p:spPr>
          <a:xfrm>
            <a:off x="457200" y="274638"/>
            <a:ext cx="6419056"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1"/>
            <a:ext cx="8229600" cy="4133056"/>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Grafik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0272" y="225878"/>
            <a:ext cx="1654840" cy="712608"/>
          </a:xfrm>
          <a:prstGeom prst="rect">
            <a:avLst/>
          </a:prstGeom>
        </p:spPr>
      </p:pic>
      <p:sp>
        <p:nvSpPr>
          <p:cNvPr id="10" name="Fußzeilenplatzhalter 4"/>
          <p:cNvSpPr>
            <a:spLocks noGrp="1"/>
          </p:cNvSpPr>
          <p:nvPr>
            <p:ph type="ftr" sz="quarter" idx="3"/>
          </p:nvPr>
        </p:nvSpPr>
        <p:spPr>
          <a:xfrm>
            <a:off x="467544" y="5949280"/>
            <a:ext cx="8208912" cy="365125"/>
          </a:xfrm>
          <a:prstGeom prst="rect">
            <a:avLst/>
          </a:prstGeom>
        </p:spPr>
        <p:txBody>
          <a:bodyPr/>
          <a:lstStyle>
            <a:lvl1pPr algn="ctr">
              <a:defRPr sz="1400">
                <a:solidFill>
                  <a:srgbClr val="9A9B9B"/>
                </a:solidFill>
                <a:latin typeface="Roboto" panose="02000000000000000000" pitchFamily="2" charset="0"/>
                <a:ea typeface="Roboto" panose="02000000000000000000" pitchFamily="2" charset="0"/>
                <a:cs typeface="Roboto" panose="02000000000000000000" pitchFamily="2" charset="0"/>
              </a:defRPr>
            </a:lvl1pPr>
          </a:lstStyle>
          <a:p>
            <a:r>
              <a:rPr lang="de-DE" dirty="0" smtClean="0"/>
              <a:t>&lt;Date </a:t>
            </a:r>
            <a:r>
              <a:rPr lang="de-DE" dirty="0" err="1" smtClean="0"/>
              <a:t>and</a:t>
            </a:r>
            <a:r>
              <a:rPr lang="de-DE" dirty="0" smtClean="0"/>
              <a:t> Occasion </a:t>
            </a:r>
            <a:r>
              <a:rPr lang="de-DE" dirty="0" err="1" smtClean="0"/>
              <a:t>of</a:t>
            </a:r>
            <a:r>
              <a:rPr lang="de-DE" dirty="0" smtClean="0"/>
              <a:t> </a:t>
            </a:r>
            <a:r>
              <a:rPr lang="de-DE" dirty="0" err="1" smtClean="0"/>
              <a:t>the</a:t>
            </a:r>
            <a:r>
              <a:rPr lang="de-DE" dirty="0" smtClean="0"/>
              <a:t> </a:t>
            </a:r>
            <a:r>
              <a:rPr lang="de-DE" dirty="0" err="1" smtClean="0"/>
              <a:t>Presentation</a:t>
            </a:r>
            <a:r>
              <a:rPr lang="de-DE" dirty="0" smtClean="0"/>
              <a:t>&gt;</a:t>
            </a:r>
            <a:endParaRPr lang="de-DE"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3F392-16CE-48E3-A46D-C302BE0264B5}" type="slidenum">
              <a:rPr lang="en-US" smtClean="0"/>
              <a:t>‹Nr.›</a:t>
            </a:fld>
            <a:endParaRPr lang="en-US"/>
          </a:p>
        </p:txBody>
      </p:sp>
    </p:spTree>
    <p:extLst>
      <p:ext uri="{BB962C8B-B14F-4D97-AF65-F5344CB8AC3E}">
        <p14:creationId xmlns:p14="http://schemas.microsoft.com/office/powerpoint/2010/main" val="19211556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6" r:id="rId7"/>
    <p:sldLayoutId id="2147483717" r:id="rId8"/>
    <p:sldLayoutId id="2147483718" r:id="rId9"/>
    <p:sldLayoutId id="2147483715" r:id="rId10"/>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p:titleStyle>
    <p:body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eidenmanifesto.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altmetrics.org/manifesto/" TargetMode="External"/><Relationship Id="rId4" Type="http://schemas.openxmlformats.org/officeDocument/2006/relationships/hyperlink" Target="https://www.metrics-toolkit.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lemke@zbw.e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8350696" cy="1470025"/>
          </a:xfrm>
        </p:spPr>
        <p:txBody>
          <a:bodyPr>
            <a:noAutofit/>
          </a:bodyPr>
          <a:lstStyle/>
          <a:p>
            <a:pPr algn="l"/>
            <a:r>
              <a:rPr lang="de-DE" sz="2600" b="1" smtClean="0">
                <a:solidFill>
                  <a:schemeClr val="tx1"/>
                </a:solidFill>
                <a:latin typeface="+mj-lt"/>
              </a:rPr>
              <a:t>Attitudes towards altmetrics from German researchers: </a:t>
            </a:r>
            <a:br>
              <a:rPr lang="de-DE" sz="2600" b="1" smtClean="0">
                <a:solidFill>
                  <a:schemeClr val="tx1"/>
                </a:solidFill>
                <a:latin typeface="+mj-lt"/>
              </a:rPr>
            </a:br>
            <a:r>
              <a:rPr lang="de-DE" sz="2600" b="1" smtClean="0">
                <a:solidFill>
                  <a:schemeClr val="tx1"/>
                </a:solidFill>
                <a:latin typeface="+mj-lt"/>
              </a:rPr>
              <a:t>Insights from the *metrics-project</a:t>
            </a:r>
            <a:endParaRPr lang="en-US" sz="2600" b="1" dirty="0">
              <a:solidFill>
                <a:schemeClr val="tx1"/>
              </a:solidFill>
              <a:latin typeface="+mj-lt"/>
            </a:endParaRPr>
          </a:p>
        </p:txBody>
      </p:sp>
      <p:sp>
        <p:nvSpPr>
          <p:cNvPr id="3" name="Untertitel 2"/>
          <p:cNvSpPr>
            <a:spLocks noGrp="1"/>
          </p:cNvSpPr>
          <p:nvPr>
            <p:ph type="subTitle" idx="1"/>
          </p:nvPr>
        </p:nvSpPr>
        <p:spPr>
          <a:xfrm>
            <a:off x="683568" y="3836640"/>
            <a:ext cx="7776864" cy="1752600"/>
          </a:xfrm>
        </p:spPr>
        <p:txBody>
          <a:bodyPr>
            <a:normAutofit/>
          </a:bodyPr>
          <a:lstStyle/>
          <a:p>
            <a:pPr algn="l"/>
            <a:r>
              <a:rPr lang="de-DE" sz="2000" smtClean="0">
                <a:solidFill>
                  <a:schemeClr val="tx1"/>
                </a:solidFill>
                <a:latin typeface="+mj-lt"/>
              </a:rPr>
              <a:t>Steffen Lemke</a:t>
            </a:r>
            <a:endParaRPr lang="en-US" sz="2000" smtClean="0">
              <a:solidFill>
                <a:schemeClr val="tx1"/>
              </a:solidFill>
              <a:latin typeface="+mj-lt"/>
            </a:endParaRPr>
          </a:p>
          <a:p>
            <a:pPr algn="l"/>
            <a:r>
              <a:rPr lang="en-US" sz="2000" i="1" smtClean="0">
                <a:solidFill>
                  <a:schemeClr val="tx1"/>
                </a:solidFill>
                <a:latin typeface="+mj-lt"/>
              </a:rPr>
              <a:t>Altmetric.com Webinar </a:t>
            </a:r>
            <a:r>
              <a:rPr lang="en-US" sz="2000" i="1" smtClean="0">
                <a:solidFill>
                  <a:schemeClr val="tx1"/>
                </a:solidFill>
                <a:latin typeface="+mj-lt"/>
              </a:rPr>
              <a:t>on Open Access and Altmetrics in Germany</a:t>
            </a:r>
            <a:endParaRPr lang="en-US" sz="2000" i="1" dirty="0" smtClean="0">
              <a:solidFill>
                <a:schemeClr val="tx1"/>
              </a:solidFill>
              <a:latin typeface="+mj-lt"/>
            </a:endParaRPr>
          </a:p>
          <a:p>
            <a:pPr algn="l"/>
            <a:r>
              <a:rPr lang="en-US" sz="2000" smtClean="0">
                <a:solidFill>
                  <a:schemeClr val="tx1"/>
                </a:solidFill>
                <a:latin typeface="+mj-lt"/>
              </a:rPr>
              <a:t>4</a:t>
            </a:r>
            <a:r>
              <a:rPr lang="en-US" sz="2000" baseline="30000" smtClean="0">
                <a:solidFill>
                  <a:schemeClr val="tx1"/>
                </a:solidFill>
                <a:latin typeface="+mj-lt"/>
              </a:rPr>
              <a:t>th</a:t>
            </a:r>
            <a:r>
              <a:rPr lang="en-US" sz="2000" smtClean="0">
                <a:solidFill>
                  <a:schemeClr val="tx1"/>
                </a:solidFill>
                <a:latin typeface="+mj-lt"/>
              </a:rPr>
              <a:t> February 2020</a:t>
            </a:r>
            <a:endParaRPr lang="en-US" sz="2000" dirty="0" smtClean="0">
              <a:solidFill>
                <a:schemeClr val="tx1"/>
              </a:solidFill>
              <a:latin typeface="+mj-lt"/>
            </a:endParaRPr>
          </a:p>
          <a:p>
            <a:endParaRPr lang="en-US" sz="2800" dirty="0" smtClean="0">
              <a:solidFill>
                <a:schemeClr val="tx1"/>
              </a:solidFill>
              <a:latin typeface="+mj-lt"/>
            </a:endParaRPr>
          </a:p>
        </p:txBody>
      </p:sp>
      <p:sp>
        <p:nvSpPr>
          <p:cNvPr id="4" name="Textfeld 3"/>
          <p:cNvSpPr txBox="1"/>
          <p:nvPr/>
        </p:nvSpPr>
        <p:spPr>
          <a:xfrm>
            <a:off x="107504" y="5229200"/>
            <a:ext cx="8896349" cy="369332"/>
          </a:xfrm>
          <a:prstGeom prst="rect">
            <a:avLst/>
          </a:prstGeom>
          <a:noFill/>
        </p:spPr>
        <p:txBody>
          <a:bodyPr wrap="square" rtlCol="0">
            <a:spAutoFit/>
          </a:bodyPr>
          <a:lstStyle/>
          <a:p>
            <a:pPr algn="ctr"/>
            <a:r>
              <a:rPr lang="de-DE" smtClean="0">
                <a:solidFill>
                  <a:schemeClr val="bg1">
                    <a:lumMod val="50000"/>
                  </a:schemeClr>
                </a:solidFill>
              </a:rPr>
              <a:t>These slides can be found on https://zenodo.org/record/XXXXXX</a:t>
            </a:r>
            <a:endParaRPr lang="en-US">
              <a:solidFill>
                <a:schemeClr val="bg1">
                  <a:lumMod val="50000"/>
                </a:schemeClr>
              </a:solidFill>
            </a:endParaRPr>
          </a:p>
        </p:txBody>
      </p:sp>
    </p:spTree>
    <p:extLst>
      <p:ext uri="{BB962C8B-B14F-4D97-AF65-F5344CB8AC3E}">
        <p14:creationId xmlns:p14="http://schemas.microsoft.com/office/powerpoint/2010/main" val="37458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„These metrics are sometimes helpful to find important research, but very limited in evaluating researchers.“</a:t>
            </a:r>
            <a:endParaRPr lang="en-US" i="1">
              <a:solidFill>
                <a:schemeClr val="tx1"/>
              </a:solidFill>
            </a:endParaRPr>
          </a:p>
        </p:txBody>
      </p:sp>
      <p:sp>
        <p:nvSpPr>
          <p:cNvPr id="24" name="Rechteck 23"/>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„They are fine, but obviously do not replace the need to make an own informed judgement about the individual quality of a scholarly work.“</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10" name="Abgerundete rechteckige Legende 9"/>
          <p:cNvSpPr/>
          <p:nvPr/>
        </p:nvSpPr>
        <p:spPr>
          <a:xfrm>
            <a:off x="3932287"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Must not replace reading</a:t>
            </a:r>
            <a:endParaRPr lang="en-US">
              <a:solidFill>
                <a:schemeClr val="tx1"/>
              </a:solidFill>
            </a:endParaRPr>
          </a:p>
        </p:txBody>
      </p:sp>
      <p:sp>
        <p:nvSpPr>
          <p:cNvPr id="11" name="Abgerundete rechteckige Legende 10"/>
          <p:cNvSpPr/>
          <p:nvPr/>
        </p:nvSpPr>
        <p:spPr>
          <a:xfrm>
            <a:off x="2992655" y="159279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Helpful for specific use cases</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p:nvCxnSpPr>
        <p:spPr>
          <a:xfrm flipH="1">
            <a:off x="3635896" y="3131967"/>
            <a:ext cx="7839" cy="188120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583367" y="4572126"/>
            <a:ext cx="0" cy="432000"/>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15"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14995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xit" presetSubtype="8" fill="hold" grpId="0" nodeType="withEffect">
                                  <p:stCondLst>
                                    <p:cond delay="0"/>
                                  </p:stCondLst>
                                  <p:childTnLst>
                                    <p:animEffect transition="out" filter="wipe(left)">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„They are fine, but obviously do not replace the need to make an own informed judgement about the individual quality of a scholarly work.“</a:t>
            </a:r>
            <a:endParaRPr lang="en-US" i="1">
              <a:solidFill>
                <a:schemeClr val="tx1"/>
              </a:solidFill>
            </a:endParaRPr>
          </a:p>
        </p:txBody>
      </p:sp>
      <p:sp>
        <p:nvSpPr>
          <p:cNvPr id="25" name="Rechteck 24"/>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„I think the metrics hype is not the best way to promote the real sciences. The principle of „Publish or perish“ fosters fake sciences, bad results, and careless work.“</a:t>
            </a:r>
            <a:endParaRPr lang="en-US" i="1">
              <a:solidFill>
                <a:schemeClr val="tx1"/>
              </a:solidFill>
            </a:endParaRPr>
          </a:p>
        </p:txBody>
      </p:sp>
      <p:sp>
        <p:nvSpPr>
          <p:cNvPr id="28" name="Rechteck 27"/>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may lead to decreased submits to lower ranked journals in specials and lead to more generic journal design.“</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10" name="Abgerundete rechteckige Legende 9"/>
          <p:cNvSpPr/>
          <p:nvPr/>
        </p:nvSpPr>
        <p:spPr>
          <a:xfrm>
            <a:off x="3932287"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Must not replace reading</a:t>
            </a:r>
            <a:endParaRPr lang="en-US">
              <a:solidFill>
                <a:schemeClr val="tx1"/>
              </a:solidFill>
            </a:endParaRPr>
          </a:p>
        </p:txBody>
      </p:sp>
      <p:sp>
        <p:nvSpPr>
          <p:cNvPr id="11" name="Abgerundete rechteckige Legende 10"/>
          <p:cNvSpPr/>
          <p:nvPr/>
        </p:nvSpPr>
        <p:spPr>
          <a:xfrm>
            <a:off x="2992655" y="159279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Helpful for specific use cases</a:t>
            </a:r>
            <a:endParaRPr lang="en-US">
              <a:solidFill>
                <a:schemeClr val="tx1"/>
              </a:solidFill>
            </a:endParaRPr>
          </a:p>
        </p:txBody>
      </p:sp>
      <p:sp>
        <p:nvSpPr>
          <p:cNvPr id="12" name="Abgerundete rechteckige Legende 11"/>
          <p:cNvSpPr/>
          <p:nvPr/>
        </p:nvSpPr>
        <p:spPr>
          <a:xfrm>
            <a:off x="5877806"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Could have negative effects on science as a whole</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 Verbindung 17"/>
          <p:cNvCxnSpPr/>
          <p:nvPr/>
        </p:nvCxnSpPr>
        <p:spPr>
          <a:xfrm>
            <a:off x="4583367" y="4572126"/>
            <a:ext cx="0" cy="432000"/>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H="1">
            <a:off x="6516216" y="3095963"/>
            <a:ext cx="12670" cy="1917213"/>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16"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330431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xit" presetSubtype="8" fill="hold" grpId="0" nodeType="withEffect">
                                  <p:stCondLst>
                                    <p:cond delay="0"/>
                                  </p:stCondLst>
                                  <p:childTnLst>
                                    <p:animEffect transition="out" filter="wipe(left)">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may lead to decreased submits to lower ranked journals in specials and lead to more generic journal design.“</a:t>
            </a:r>
            <a:endParaRPr lang="en-US" i="1">
              <a:solidFill>
                <a:schemeClr val="tx1"/>
              </a:solidFill>
            </a:endParaRPr>
          </a:p>
        </p:txBody>
      </p:sp>
      <p:sp>
        <p:nvSpPr>
          <p:cNvPr id="28" name="Rechteck 27"/>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may lead to decreased submits to lower ranked journals in specials and lead to more generic journal design.“</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8" name="Abgerundete rechteckige Legende 7"/>
          <p:cNvSpPr/>
          <p:nvPr/>
        </p:nvSpPr>
        <p:spPr>
          <a:xfrm>
            <a:off x="6809079"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Have inherent biases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10" name="Abgerundete rechteckige Legende 9"/>
          <p:cNvSpPr/>
          <p:nvPr/>
        </p:nvSpPr>
        <p:spPr>
          <a:xfrm>
            <a:off x="3932287"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Must not replace reading</a:t>
            </a:r>
            <a:endParaRPr lang="en-US">
              <a:solidFill>
                <a:schemeClr val="tx1"/>
              </a:solidFill>
            </a:endParaRPr>
          </a:p>
        </p:txBody>
      </p:sp>
      <p:sp>
        <p:nvSpPr>
          <p:cNvPr id="11" name="Abgerundete rechteckige Legende 10"/>
          <p:cNvSpPr/>
          <p:nvPr/>
        </p:nvSpPr>
        <p:spPr>
          <a:xfrm>
            <a:off x="2992655" y="159279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Helpful for specific use cases</a:t>
            </a:r>
            <a:endParaRPr lang="en-US">
              <a:solidFill>
                <a:schemeClr val="tx1"/>
              </a:solidFill>
            </a:endParaRPr>
          </a:p>
        </p:txBody>
      </p:sp>
      <p:sp>
        <p:nvSpPr>
          <p:cNvPr id="12" name="Abgerundete rechteckige Legende 11"/>
          <p:cNvSpPr/>
          <p:nvPr/>
        </p:nvSpPr>
        <p:spPr>
          <a:xfrm>
            <a:off x="5877806"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Could have negative effects on science as a whole</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 Verbindung 22"/>
          <p:cNvCxnSpPr/>
          <p:nvPr/>
        </p:nvCxnSpPr>
        <p:spPr>
          <a:xfrm flipH="1">
            <a:off x="6516216" y="3095963"/>
            <a:ext cx="12670" cy="1917213"/>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a:off x="7452320" y="4572127"/>
            <a:ext cx="7839" cy="44104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„Social media metrics tend to be biased towards Western, English research.“</a:t>
            </a:r>
            <a:endParaRPr lang="en-US" i="1">
              <a:solidFill>
                <a:schemeClr val="tx1"/>
              </a:solidFill>
            </a:endParaRPr>
          </a:p>
        </p:txBody>
      </p:sp>
      <p:sp>
        <p:nvSpPr>
          <p:cNvPr id="26" name="Rechteck 25"/>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„Small field of research –&gt; no reliable numbers.“</a:t>
            </a:r>
            <a:endParaRPr lang="en-US" i="1">
              <a:solidFill>
                <a:schemeClr val="tx1"/>
              </a:solidFill>
            </a:endParaRPr>
          </a:p>
        </p:txBody>
      </p:sp>
      <p:sp>
        <p:nvSpPr>
          <p:cNvPr id="29" name="Rechteck 28"/>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„Should be adjusted for (academic) age, subfield, etc..“</a:t>
            </a:r>
            <a:endParaRPr lang="en-US" i="1">
              <a:solidFill>
                <a:schemeClr val="tx1"/>
              </a:solidFill>
            </a:endParaRPr>
          </a:p>
        </p:txBody>
      </p:sp>
      <p:sp>
        <p:nvSpPr>
          <p:cNvPr id="30" name="Rechteck 29"/>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are different in different disciplines or faculties.“</a:t>
            </a:r>
            <a:endParaRPr lang="en-US" i="1">
              <a:solidFill>
                <a:schemeClr val="tx1"/>
              </a:solidFill>
            </a:endParaRPr>
          </a:p>
        </p:txBody>
      </p:sp>
      <p:sp>
        <p:nvSpPr>
          <p:cNvPr id="31" name="Rechteck 30"/>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„I find that these metrics vary greatly depending on the country context. For example, my English, American, Danish and Dutch colleagues are great in disseminating research via social media. […] Most of my German colleagues however, do not even have a Twitter account and hardly use any of those social media, at all. […]“</a:t>
            </a:r>
            <a:endParaRPr lang="en-US" i="1">
              <a:solidFill>
                <a:schemeClr val="tx1"/>
              </a:solidFill>
            </a:endParaRPr>
          </a:p>
        </p:txBody>
      </p:sp>
      <p:sp>
        <p:nvSpPr>
          <p:cNvPr id="25"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29332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2" presetClass="exit" presetSubtype="8" fill="hold" grpId="0" nodeType="withEffect">
                                  <p:stCondLst>
                                    <p:cond delay="0"/>
                                  </p:stCondLst>
                                  <p:childTnLst>
                                    <p:animEffect transition="out" filter="wipe(left)">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animBg="1"/>
      <p:bldP spid="24" grpId="0" animBg="1"/>
      <p:bldP spid="26"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el 1"/>
          <p:cNvSpPr txBox="1">
            <a:spLocks/>
          </p:cNvSpPr>
          <p:nvPr/>
        </p:nvSpPr>
        <p:spPr>
          <a:xfrm>
            <a:off x="457200" y="269776"/>
            <a:ext cx="68006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400">
                <a:solidFill>
                  <a:schemeClr val="tx1"/>
                </a:solidFill>
                <a:latin typeface="+mj-lt"/>
              </a:rPr>
              <a:t>*metrics-Survey </a:t>
            </a:r>
            <a:r>
              <a:rPr lang="en-US" sz="2400" smtClean="0">
                <a:solidFill>
                  <a:schemeClr val="tx1"/>
                </a:solidFill>
                <a:latin typeface="+mj-lt"/>
              </a:rPr>
              <a:t>2017:</a:t>
            </a:r>
            <a:r>
              <a:rPr lang="en-US" sz="2800" smtClean="0">
                <a:solidFill>
                  <a:schemeClr val="tx1"/>
                </a:solidFill>
                <a:latin typeface="+mj-lt"/>
              </a:rPr>
              <a:t/>
            </a:r>
            <a:br>
              <a:rPr lang="en-US" sz="2800" smtClean="0">
                <a:solidFill>
                  <a:schemeClr val="tx1"/>
                </a:solidFill>
                <a:latin typeface="+mj-lt"/>
              </a:rPr>
            </a:br>
            <a:r>
              <a:rPr lang="en-US" sz="2400" smtClean="0">
                <a:solidFill>
                  <a:schemeClr val="tx1"/>
                </a:solidFill>
                <a:latin typeface="+mj-lt"/>
              </a:rPr>
              <a:t>Do German researchers use less social media than their international peers (n = 2,719)?</a:t>
            </a:r>
            <a:endParaRPr lang="en-US" sz="2400" dirty="0">
              <a:solidFill>
                <a:schemeClr val="tx1"/>
              </a:solidFill>
              <a:latin typeface="+mj-lt"/>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8</a:t>
            </a:r>
            <a:endParaRPr lang="en-US" sz="1400" dirty="0">
              <a:solidFill>
                <a:schemeClr val="tx1"/>
              </a:solidFill>
            </a:endParaRPr>
          </a:p>
        </p:txBody>
      </p:sp>
      <p:sp>
        <p:nvSpPr>
          <p:cNvPr id="27" name="Inhaltsplatzhalter 2"/>
          <p:cNvSpPr>
            <a:spLocks noGrp="1"/>
          </p:cNvSpPr>
          <p:nvPr>
            <p:ph idx="1"/>
          </p:nvPr>
        </p:nvSpPr>
        <p:spPr>
          <a:xfrm>
            <a:off x="457200" y="1412776"/>
            <a:ext cx="8229600" cy="4709119"/>
          </a:xfrm>
        </p:spPr>
        <p:txBody>
          <a:bodyPr>
            <a:noAutofit/>
          </a:bodyPr>
          <a:lstStyle/>
          <a:p>
            <a:endParaRPr lang="de-DE" sz="2000" smtClean="0">
              <a:solidFill>
                <a:schemeClr val="tx1"/>
              </a:solidFill>
              <a:latin typeface="+mj-lt"/>
            </a:endParaRPr>
          </a:p>
          <a:p>
            <a:r>
              <a:rPr lang="de-DE" sz="2000" smtClean="0">
                <a:solidFill>
                  <a:schemeClr val="tx1"/>
                </a:solidFill>
                <a:latin typeface="+mj-lt"/>
              </a:rPr>
              <a:t>Number of social media services used by researchers for work purposes:</a:t>
            </a:r>
            <a:endParaRPr lang="de-DE" sz="2000">
              <a:solidFill>
                <a:schemeClr val="tx1"/>
              </a:solidFill>
              <a:latin typeface="+mj-lt"/>
            </a:endParaRPr>
          </a:p>
          <a:p>
            <a:pPr marL="0" indent="0">
              <a:buNone/>
            </a:pPr>
            <a:endParaRPr lang="de-DE" sz="2000" dirty="0">
              <a:solidFill>
                <a:schemeClr val="tx1"/>
              </a:solidFill>
              <a:latin typeface="+mj-lt"/>
            </a:endParaRPr>
          </a:p>
        </p:txBody>
      </p:sp>
      <p:graphicFrame>
        <p:nvGraphicFramePr>
          <p:cNvPr id="2" name="Tabelle 1"/>
          <p:cNvGraphicFramePr>
            <a:graphicFrameLocks noGrp="1"/>
          </p:cNvGraphicFramePr>
          <p:nvPr>
            <p:extLst>
              <p:ext uri="{D42A27DB-BD31-4B8C-83A1-F6EECF244321}">
                <p14:modId xmlns:p14="http://schemas.microsoft.com/office/powerpoint/2010/main" val="2255644104"/>
              </p:ext>
            </p:extLst>
          </p:nvPr>
        </p:nvGraphicFramePr>
        <p:xfrm>
          <a:off x="971600" y="2420888"/>
          <a:ext cx="7272807" cy="2595880"/>
        </p:xfrm>
        <a:graphic>
          <a:graphicData uri="http://schemas.openxmlformats.org/drawingml/2006/table">
            <a:tbl>
              <a:tblPr firstRow="1" bandRow="1">
                <a:tableStyleId>{F5AB1C69-6EDB-4FF4-983F-18BD219EF322}</a:tableStyleId>
              </a:tblPr>
              <a:tblGrid>
                <a:gridCol w="3096343"/>
                <a:gridCol w="2088232"/>
                <a:gridCol w="2088232"/>
              </a:tblGrid>
              <a:tr h="370840">
                <a:tc>
                  <a:txBody>
                    <a:bodyPr/>
                    <a:lstStyle/>
                    <a:p>
                      <a:endParaRPr lang="en-US"/>
                    </a:p>
                  </a:txBody>
                  <a:tcPr/>
                </a:tc>
                <a:tc>
                  <a:txBody>
                    <a:bodyPr/>
                    <a:lstStyle/>
                    <a:p>
                      <a:r>
                        <a:rPr lang="de-DE" smtClean="0"/>
                        <a:t>Mean</a:t>
                      </a:r>
                      <a:endParaRPr lang="en-US"/>
                    </a:p>
                  </a:txBody>
                  <a:tcPr/>
                </a:tc>
                <a:tc>
                  <a:txBody>
                    <a:bodyPr/>
                    <a:lstStyle/>
                    <a:p>
                      <a:r>
                        <a:rPr lang="de-DE" smtClean="0"/>
                        <a:t>Standard Deviation</a:t>
                      </a:r>
                      <a:endParaRPr lang="en-US"/>
                    </a:p>
                  </a:txBody>
                  <a:tcPr/>
                </a:tc>
              </a:tr>
              <a:tr h="370840">
                <a:tc>
                  <a:txBody>
                    <a:bodyPr/>
                    <a:lstStyle/>
                    <a:p>
                      <a:r>
                        <a:rPr lang="de-DE" b="1" i="1" smtClean="0"/>
                        <a:t>Germany (n = 1,375)</a:t>
                      </a:r>
                      <a:endParaRPr lang="en-US" b="1" i="1"/>
                    </a:p>
                  </a:txBody>
                  <a:tcPr/>
                </a:tc>
                <a:tc>
                  <a:txBody>
                    <a:bodyPr/>
                    <a:lstStyle/>
                    <a:p>
                      <a:pPr algn="r"/>
                      <a:r>
                        <a:rPr lang="de-DE" b="1" smtClean="0"/>
                        <a:t>8.62</a:t>
                      </a:r>
                      <a:endParaRPr lang="en-US" b="1"/>
                    </a:p>
                  </a:txBody>
                  <a:tcPr/>
                </a:tc>
                <a:tc>
                  <a:txBody>
                    <a:bodyPr/>
                    <a:lstStyle/>
                    <a:p>
                      <a:pPr algn="r"/>
                      <a:r>
                        <a:rPr lang="de-DE" b="1" smtClean="0"/>
                        <a:t>4.74</a:t>
                      </a:r>
                      <a:endParaRPr lang="en-US" b="1"/>
                    </a:p>
                  </a:txBody>
                  <a:tcPr/>
                </a:tc>
              </a:tr>
              <a:tr h="370840">
                <a:tc>
                  <a:txBody>
                    <a:bodyPr/>
                    <a:lstStyle/>
                    <a:p>
                      <a:r>
                        <a:rPr lang="de-DE" b="1" i="1" smtClean="0"/>
                        <a:t>Other</a:t>
                      </a:r>
                      <a:r>
                        <a:rPr lang="de-DE" b="1" i="1" baseline="0" smtClean="0"/>
                        <a:t> countries (n = 1,344)</a:t>
                      </a:r>
                      <a:endParaRPr lang="en-US" b="1" i="1"/>
                    </a:p>
                  </a:txBody>
                  <a:tcPr/>
                </a:tc>
                <a:tc>
                  <a:txBody>
                    <a:bodyPr/>
                    <a:lstStyle/>
                    <a:p>
                      <a:pPr algn="r"/>
                      <a:r>
                        <a:rPr lang="de-DE" b="1" smtClean="0"/>
                        <a:t>10.63</a:t>
                      </a:r>
                      <a:endParaRPr lang="en-US" b="1"/>
                    </a:p>
                  </a:txBody>
                  <a:tcPr/>
                </a:tc>
                <a:tc>
                  <a:txBody>
                    <a:bodyPr/>
                    <a:lstStyle/>
                    <a:p>
                      <a:pPr algn="r"/>
                      <a:r>
                        <a:rPr lang="de-DE" b="1" smtClean="0"/>
                        <a:t>5.42</a:t>
                      </a:r>
                      <a:endParaRPr lang="en-US" b="1"/>
                    </a:p>
                  </a:txBody>
                  <a:tcPr/>
                </a:tc>
              </a:tr>
              <a:tr h="370840">
                <a:tc>
                  <a:txBody>
                    <a:bodyPr/>
                    <a:lstStyle/>
                    <a:p>
                      <a:r>
                        <a:rPr lang="de-DE" i="1" smtClean="0"/>
                        <a:t>… </a:t>
                      </a:r>
                      <a:r>
                        <a:rPr lang="de-DE" i="1" baseline="0" smtClean="0"/>
                        <a:t>USA (n = 271)</a:t>
                      </a:r>
                      <a:endParaRPr lang="en-US" i="1"/>
                    </a:p>
                  </a:txBody>
                  <a:tcPr/>
                </a:tc>
                <a:tc>
                  <a:txBody>
                    <a:bodyPr/>
                    <a:lstStyle/>
                    <a:p>
                      <a:pPr algn="r"/>
                      <a:r>
                        <a:rPr lang="de-DE" smtClean="0"/>
                        <a:t>9.33</a:t>
                      </a:r>
                      <a:endParaRPr lang="en-US"/>
                    </a:p>
                  </a:txBody>
                  <a:tcPr/>
                </a:tc>
                <a:tc>
                  <a:txBody>
                    <a:bodyPr/>
                    <a:lstStyle/>
                    <a:p>
                      <a:pPr algn="r"/>
                      <a:r>
                        <a:rPr lang="de-DE" smtClean="0"/>
                        <a:t>4.83</a:t>
                      </a:r>
                      <a:endParaRPr lang="en-US"/>
                    </a:p>
                  </a:txBody>
                  <a:tcPr/>
                </a:tc>
              </a:tr>
              <a:tr h="370840">
                <a:tc>
                  <a:txBody>
                    <a:bodyPr/>
                    <a:lstStyle/>
                    <a:p>
                      <a:r>
                        <a:rPr lang="de-DE" i="1" smtClean="0"/>
                        <a:t>… UK (n = 136)</a:t>
                      </a:r>
                      <a:endParaRPr lang="en-US" i="1"/>
                    </a:p>
                  </a:txBody>
                  <a:tcPr/>
                </a:tc>
                <a:tc>
                  <a:txBody>
                    <a:bodyPr/>
                    <a:lstStyle/>
                    <a:p>
                      <a:pPr algn="r"/>
                      <a:r>
                        <a:rPr lang="de-DE" smtClean="0"/>
                        <a:t>9.55</a:t>
                      </a:r>
                      <a:endParaRPr lang="en-US"/>
                    </a:p>
                  </a:txBody>
                  <a:tcPr/>
                </a:tc>
                <a:tc>
                  <a:txBody>
                    <a:bodyPr/>
                    <a:lstStyle/>
                    <a:p>
                      <a:pPr algn="r"/>
                      <a:r>
                        <a:rPr lang="de-DE" smtClean="0"/>
                        <a:t>4.47</a:t>
                      </a:r>
                      <a:endParaRPr lang="en-US"/>
                    </a:p>
                  </a:txBody>
                  <a:tcPr/>
                </a:tc>
              </a:tr>
              <a:tr h="370840">
                <a:tc>
                  <a:txBody>
                    <a:bodyPr/>
                    <a:lstStyle/>
                    <a:p>
                      <a:r>
                        <a:rPr lang="de-DE" i="1" smtClean="0"/>
                        <a:t>… Italy (n =</a:t>
                      </a:r>
                      <a:r>
                        <a:rPr lang="de-DE" i="1" baseline="0" smtClean="0"/>
                        <a:t> 124)</a:t>
                      </a:r>
                      <a:endParaRPr lang="en-US" i="1"/>
                    </a:p>
                  </a:txBody>
                  <a:tcPr/>
                </a:tc>
                <a:tc>
                  <a:txBody>
                    <a:bodyPr/>
                    <a:lstStyle/>
                    <a:p>
                      <a:pPr algn="r"/>
                      <a:r>
                        <a:rPr lang="de-DE" smtClean="0"/>
                        <a:t>10.84</a:t>
                      </a:r>
                      <a:endParaRPr lang="en-US"/>
                    </a:p>
                  </a:txBody>
                  <a:tcPr/>
                </a:tc>
                <a:tc>
                  <a:txBody>
                    <a:bodyPr/>
                    <a:lstStyle/>
                    <a:p>
                      <a:pPr algn="r"/>
                      <a:r>
                        <a:rPr lang="de-DE" smtClean="0"/>
                        <a:t>4.75</a:t>
                      </a:r>
                      <a:endParaRPr lang="en-US"/>
                    </a:p>
                  </a:txBody>
                  <a:tcPr/>
                </a:tc>
              </a:tr>
              <a:tr h="370840">
                <a:tc>
                  <a:txBody>
                    <a:bodyPr/>
                    <a:lstStyle/>
                    <a:p>
                      <a:r>
                        <a:rPr lang="de-DE" i="1" smtClean="0"/>
                        <a:t>… France (n</a:t>
                      </a:r>
                      <a:r>
                        <a:rPr lang="de-DE" i="1" baseline="0" smtClean="0"/>
                        <a:t> = 69)</a:t>
                      </a:r>
                      <a:endParaRPr lang="en-US" i="1"/>
                    </a:p>
                  </a:txBody>
                  <a:tcPr/>
                </a:tc>
                <a:tc>
                  <a:txBody>
                    <a:bodyPr/>
                    <a:lstStyle/>
                    <a:p>
                      <a:pPr algn="r"/>
                      <a:r>
                        <a:rPr lang="de-DE" smtClean="0"/>
                        <a:t>10.88</a:t>
                      </a:r>
                      <a:endParaRPr lang="en-US"/>
                    </a:p>
                  </a:txBody>
                  <a:tcPr/>
                </a:tc>
                <a:tc>
                  <a:txBody>
                    <a:bodyPr/>
                    <a:lstStyle/>
                    <a:p>
                      <a:pPr algn="r"/>
                      <a:r>
                        <a:rPr lang="de-DE" smtClean="0"/>
                        <a:t>4.86</a:t>
                      </a:r>
                      <a:endParaRPr lang="en-US"/>
                    </a:p>
                  </a:txBody>
                  <a:tcPr/>
                </a:tc>
              </a:tr>
            </a:tbl>
          </a:graphicData>
        </a:graphic>
      </p:graphicFrame>
    </p:spTree>
    <p:extLst>
      <p:ext uri="{BB962C8B-B14F-4D97-AF65-F5344CB8AC3E}">
        <p14:creationId xmlns:p14="http://schemas.microsoft.com/office/powerpoint/2010/main" val="1963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may lead to decreased submits to lower ranked journals in specials and lead to more generic journal design.“</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8" name="Abgerundete rechteckige Legende 7"/>
          <p:cNvSpPr/>
          <p:nvPr/>
        </p:nvSpPr>
        <p:spPr>
          <a:xfrm>
            <a:off x="6809079"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Have inherent biases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10" name="Abgerundete rechteckige Legende 9"/>
          <p:cNvSpPr/>
          <p:nvPr/>
        </p:nvSpPr>
        <p:spPr>
          <a:xfrm>
            <a:off x="3932287"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Must not replace reading</a:t>
            </a:r>
            <a:endParaRPr lang="en-US">
              <a:solidFill>
                <a:schemeClr val="tx1"/>
              </a:solidFill>
            </a:endParaRPr>
          </a:p>
        </p:txBody>
      </p:sp>
      <p:sp>
        <p:nvSpPr>
          <p:cNvPr id="11" name="Abgerundete rechteckige Legende 10"/>
          <p:cNvSpPr/>
          <p:nvPr/>
        </p:nvSpPr>
        <p:spPr>
          <a:xfrm>
            <a:off x="2992655" y="159279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Helpful for specific use cases</a:t>
            </a:r>
            <a:endParaRPr lang="en-US">
              <a:solidFill>
                <a:schemeClr val="tx1"/>
              </a:solidFill>
            </a:endParaRPr>
          </a:p>
        </p:txBody>
      </p:sp>
      <p:sp>
        <p:nvSpPr>
          <p:cNvPr id="12" name="Abgerundete rechteckige Legende 11"/>
          <p:cNvSpPr/>
          <p:nvPr/>
        </p:nvSpPr>
        <p:spPr>
          <a:xfrm>
            <a:off x="5877806"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Could have negative effects on science as a whole</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p:nvCxnSpPr>
        <p:spPr>
          <a:xfrm flipH="1">
            <a:off x="7452320" y="4572127"/>
            <a:ext cx="7839" cy="44104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„Social media metrics tend to be biased towards Western, English research.“</a:t>
            </a:r>
            <a:endParaRPr lang="en-US" i="1">
              <a:solidFill>
                <a:schemeClr val="tx1"/>
              </a:solidFill>
            </a:endParaRPr>
          </a:p>
        </p:txBody>
      </p:sp>
      <p:sp>
        <p:nvSpPr>
          <p:cNvPr id="26" name="Rechteck 25"/>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„Small field of research –&gt; no reliable numbers.“</a:t>
            </a:r>
            <a:endParaRPr lang="en-US" i="1">
              <a:solidFill>
                <a:schemeClr val="tx1"/>
              </a:solidFill>
            </a:endParaRPr>
          </a:p>
        </p:txBody>
      </p:sp>
      <p:sp>
        <p:nvSpPr>
          <p:cNvPr id="29" name="Rechteck 28"/>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„Should be adjusted for (academic) age, subfield, etc..“</a:t>
            </a:r>
            <a:endParaRPr lang="en-US" i="1">
              <a:solidFill>
                <a:schemeClr val="tx1"/>
              </a:solidFill>
            </a:endParaRPr>
          </a:p>
        </p:txBody>
      </p:sp>
      <p:sp>
        <p:nvSpPr>
          <p:cNvPr id="30" name="Rechteck 29"/>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„Metrics are different in different disciplines or faculties.“</a:t>
            </a:r>
            <a:endParaRPr lang="en-US" i="1">
              <a:solidFill>
                <a:schemeClr val="tx1"/>
              </a:solidFill>
            </a:endParaRPr>
          </a:p>
        </p:txBody>
      </p:sp>
      <p:sp>
        <p:nvSpPr>
          <p:cNvPr id="31" name="Rechteck 30"/>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„I find that these metrics vary greatly depending on the country context. For example, my English, American, Danish and Dutch colleagues are great in disseminating research via social media. […] Most of my German colleagues however, do not even have a Twitter account and hardly use any of those social media, at all. […]“</a:t>
            </a:r>
            <a:endParaRPr lang="en-US" i="1">
              <a:solidFill>
                <a:schemeClr val="tx1"/>
              </a:solidFill>
            </a:endParaRPr>
          </a:p>
        </p:txBody>
      </p:sp>
      <p:sp>
        <p:nvSpPr>
          <p:cNvPr id="19"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3387032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80728"/>
            <a:ext cx="8229600" cy="4536504"/>
          </a:xfrm>
        </p:spPr>
        <p:txBody>
          <a:bodyPr>
            <a:noAutofit/>
          </a:bodyPr>
          <a:lstStyle/>
          <a:p>
            <a:pPr marL="0" indent="0">
              <a:buNone/>
            </a:pPr>
            <a:r>
              <a:rPr lang="de-DE" sz="2000" i="1" smtClean="0">
                <a:solidFill>
                  <a:schemeClr val="tx1"/>
                </a:solidFill>
                <a:latin typeface="+mn-lt"/>
              </a:rPr>
              <a:t>Or: what needs to be communicated clearly</a:t>
            </a:r>
          </a:p>
          <a:p>
            <a:pPr marL="285750" indent="-285750">
              <a:buFont typeface="Arial" panose="020B0604020202020204" pitchFamily="34" charset="0"/>
              <a:buChar char="•"/>
            </a:pPr>
            <a:endParaRPr lang="de-DE" sz="2000" smtClean="0">
              <a:solidFill>
                <a:schemeClr val="tx1"/>
              </a:solidFill>
              <a:latin typeface="+mn-lt"/>
            </a:endParaRPr>
          </a:p>
          <a:p>
            <a:pPr marL="285750" indent="-285750">
              <a:buFont typeface="Arial" panose="020B0604020202020204" pitchFamily="34" charset="0"/>
              <a:buChar char="•"/>
            </a:pPr>
            <a:r>
              <a:rPr lang="de-DE" sz="2000" smtClean="0">
                <a:solidFill>
                  <a:schemeClr val="tx1"/>
                </a:solidFill>
                <a:latin typeface="+mn-lt"/>
              </a:rPr>
              <a:t>Altmetrics are meant to </a:t>
            </a:r>
            <a:r>
              <a:rPr lang="de-DE" sz="2000" i="1" smtClean="0">
                <a:solidFill>
                  <a:schemeClr val="tx1"/>
                </a:solidFill>
                <a:latin typeface="+mn-lt"/>
              </a:rPr>
              <a:t>complement</a:t>
            </a:r>
            <a:r>
              <a:rPr lang="de-DE" sz="2000" smtClean="0">
                <a:solidFill>
                  <a:schemeClr val="tx1"/>
                </a:solidFill>
                <a:latin typeface="+mn-lt"/>
              </a:rPr>
              <a:t>, not replace, qualitative review</a:t>
            </a:r>
          </a:p>
          <a:p>
            <a:pPr marL="285750" indent="-285750">
              <a:buFont typeface="Arial" panose="020B0604020202020204" pitchFamily="34" charset="0"/>
              <a:buChar char="•"/>
            </a:pPr>
            <a:endParaRPr lang="de-DE" sz="2000" smtClean="0">
              <a:solidFill>
                <a:schemeClr val="tx1"/>
              </a:solidFill>
              <a:latin typeface="+mn-lt"/>
            </a:endParaRPr>
          </a:p>
          <a:p>
            <a:pPr marL="285750" indent="-285750">
              <a:buFont typeface="Arial" panose="020B0604020202020204" pitchFamily="34" charset="0"/>
              <a:buChar char="•"/>
            </a:pPr>
            <a:r>
              <a:rPr lang="de-DE" sz="2000" smtClean="0">
                <a:solidFill>
                  <a:schemeClr val="tx1"/>
                </a:solidFill>
                <a:latin typeface="+mn-lt"/>
              </a:rPr>
              <a:t>Best practices for how to use bibliometrics (e.g., the </a:t>
            </a:r>
            <a:r>
              <a:rPr lang="de-DE" sz="2000" i="1" smtClean="0">
                <a:solidFill>
                  <a:schemeClr val="tx1"/>
                </a:solidFill>
                <a:latin typeface="+mn-lt"/>
              </a:rPr>
              <a:t>Leiden manifesto</a:t>
            </a:r>
            <a:r>
              <a:rPr lang="de-DE" sz="2000" baseline="30000" smtClean="0">
                <a:solidFill>
                  <a:schemeClr val="tx1"/>
                </a:solidFill>
                <a:latin typeface="+mn-lt"/>
              </a:rPr>
              <a:t>1</a:t>
            </a:r>
            <a:r>
              <a:rPr lang="de-DE" sz="2000" smtClean="0">
                <a:solidFill>
                  <a:schemeClr val="tx1"/>
                </a:solidFill>
                <a:latin typeface="+mn-lt"/>
              </a:rPr>
              <a:t>) to a large extent also apply to altmetrics</a:t>
            </a:r>
            <a:r>
              <a:rPr lang="de-DE" sz="2000" baseline="30000">
                <a:solidFill>
                  <a:schemeClr val="tx1"/>
                </a:solidFill>
                <a:latin typeface="+mn-lt"/>
              </a:rPr>
              <a:t>2</a:t>
            </a:r>
            <a:r>
              <a:rPr lang="de-DE" sz="2000" smtClean="0">
                <a:solidFill>
                  <a:schemeClr val="tx1"/>
                </a:solidFill>
                <a:latin typeface="+mn-lt"/>
              </a:rPr>
              <a:t> and should be followed</a:t>
            </a:r>
            <a:endParaRPr lang="de-DE" sz="800">
              <a:solidFill>
                <a:schemeClr val="tx1"/>
              </a:solidFill>
              <a:latin typeface="+mn-lt"/>
            </a:endParaRPr>
          </a:p>
          <a:p>
            <a:pPr marL="685800" lvl="1">
              <a:buFont typeface="Arial" panose="020B0604020202020204" pitchFamily="34" charset="0"/>
              <a:buChar char="•"/>
            </a:pPr>
            <a:r>
              <a:rPr lang="de-DE" sz="1600">
                <a:solidFill>
                  <a:schemeClr val="tx1"/>
                </a:solidFill>
                <a:latin typeface="+mn-lt"/>
              </a:rPr>
              <a:t>T</a:t>
            </a:r>
            <a:r>
              <a:rPr lang="de-DE" sz="1600" smtClean="0">
                <a:solidFill>
                  <a:schemeClr val="tx1"/>
                </a:solidFill>
                <a:latin typeface="+mn-lt"/>
              </a:rPr>
              <a:t>he </a:t>
            </a:r>
            <a:r>
              <a:rPr lang="de-DE" sz="1600" i="1" smtClean="0">
                <a:solidFill>
                  <a:schemeClr val="tx1"/>
                </a:solidFill>
                <a:latin typeface="+mn-lt"/>
              </a:rPr>
              <a:t>Metrics Toolkit</a:t>
            </a:r>
            <a:r>
              <a:rPr lang="de-DE" sz="1600" baseline="30000">
                <a:solidFill>
                  <a:schemeClr val="tx1"/>
                </a:solidFill>
                <a:latin typeface="+mn-lt"/>
              </a:rPr>
              <a:t>3</a:t>
            </a:r>
            <a:r>
              <a:rPr lang="de-DE" sz="1600" smtClean="0">
                <a:solidFill>
                  <a:schemeClr val="tx1"/>
                </a:solidFill>
                <a:latin typeface="+mn-lt"/>
              </a:rPr>
              <a:t> provides another helpful resource for the explanation of indicators and their appropriate handling, including many types of altmetrics</a:t>
            </a:r>
          </a:p>
          <a:p>
            <a:pPr marL="285750" indent="-285750">
              <a:buFont typeface="Arial" panose="020B0604020202020204" pitchFamily="34" charset="0"/>
              <a:buChar char="•"/>
            </a:pPr>
            <a:endParaRPr lang="de-DE" sz="2000" smtClean="0">
              <a:solidFill>
                <a:schemeClr val="tx1"/>
              </a:solidFill>
              <a:latin typeface="+mn-lt"/>
            </a:endParaRPr>
          </a:p>
          <a:p>
            <a:pPr marL="285750" indent="-285750">
              <a:buFont typeface="Arial" panose="020B0604020202020204" pitchFamily="34" charset="0"/>
              <a:buChar char="•"/>
            </a:pPr>
            <a:r>
              <a:rPr lang="de-DE" sz="2000" smtClean="0">
                <a:solidFill>
                  <a:schemeClr val="tx1"/>
                </a:solidFill>
                <a:latin typeface="+mn-lt"/>
              </a:rPr>
              <a:t>Regarding gaming, altmetrics‘ diversity can be considered a strength: a diverse set of metrics is harder to game than a single metric (see also the </a:t>
            </a:r>
            <a:r>
              <a:rPr lang="de-DE" sz="2000" i="1" smtClean="0">
                <a:solidFill>
                  <a:schemeClr val="tx1"/>
                </a:solidFill>
                <a:latin typeface="+mn-lt"/>
              </a:rPr>
              <a:t>altmetrics manifesto</a:t>
            </a:r>
            <a:r>
              <a:rPr lang="de-DE" sz="2000" baseline="30000" smtClean="0">
                <a:solidFill>
                  <a:schemeClr val="tx1"/>
                </a:solidFill>
                <a:latin typeface="+mn-lt"/>
              </a:rPr>
              <a:t>4</a:t>
            </a:r>
            <a:r>
              <a:rPr lang="de-DE" sz="2000" smtClean="0">
                <a:solidFill>
                  <a:schemeClr val="tx1"/>
                </a:solidFill>
                <a:latin typeface="+mn-lt"/>
              </a:rPr>
              <a:t>)</a:t>
            </a:r>
          </a:p>
        </p:txBody>
      </p:sp>
      <p:sp>
        <p:nvSpPr>
          <p:cNvPr id="259" name="Titel 1"/>
          <p:cNvSpPr txBox="1">
            <a:spLocks/>
          </p:cNvSpPr>
          <p:nvPr/>
        </p:nvSpPr>
        <p:spPr>
          <a:xfrm>
            <a:off x="457200" y="269776"/>
            <a:ext cx="66350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800" smtClean="0">
                <a:solidFill>
                  <a:schemeClr val="tx1"/>
                </a:solidFill>
                <a:latin typeface="+mj-lt"/>
              </a:rPr>
              <a:t>Recommendations</a:t>
            </a:r>
            <a:endParaRPr lang="en-US" sz="2800" dirty="0">
              <a:solidFill>
                <a:schemeClr val="tx1"/>
              </a:solidFill>
              <a:latin typeface="+mj-lt"/>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9</a:t>
            </a:r>
            <a:endParaRPr lang="en-US" sz="1400" dirty="0">
              <a:solidFill>
                <a:schemeClr val="tx1"/>
              </a:solidFill>
            </a:endParaRPr>
          </a:p>
        </p:txBody>
      </p:sp>
      <p:sp>
        <p:nvSpPr>
          <p:cNvPr id="5" name="Inhaltsplatzhalter 2"/>
          <p:cNvSpPr txBox="1">
            <a:spLocks/>
          </p:cNvSpPr>
          <p:nvPr/>
        </p:nvSpPr>
        <p:spPr>
          <a:xfrm>
            <a:off x="446856" y="4869160"/>
            <a:ext cx="8229600"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de-DE" sz="2000" smtClean="0">
              <a:solidFill>
                <a:schemeClr val="tx1"/>
              </a:solidFill>
              <a:latin typeface="+mn-lt"/>
            </a:endParaRPr>
          </a:p>
          <a:p>
            <a:pPr marL="0" indent="0">
              <a:buFont typeface="Symbol" panose="05050102010706020507" pitchFamily="18" charset="2"/>
              <a:buNone/>
            </a:pPr>
            <a:r>
              <a:rPr lang="de-DE" sz="1400" baseline="30000" smtClean="0">
                <a:solidFill>
                  <a:schemeClr val="tx1"/>
                </a:solidFill>
                <a:latin typeface="+mn-lt"/>
              </a:rPr>
              <a:t>1 </a:t>
            </a:r>
            <a:r>
              <a:rPr lang="en-US" sz="1400" smtClean="0">
                <a:solidFill>
                  <a:schemeClr val="tx1"/>
                </a:solidFill>
                <a:latin typeface="+mn-lt"/>
                <a:hlinkClick r:id="rId3"/>
              </a:rPr>
              <a:t>http://www.leidenmanifesto.org/</a:t>
            </a:r>
            <a:endParaRPr lang="de-DE" sz="1400" smtClean="0">
              <a:solidFill>
                <a:schemeClr val="tx1"/>
              </a:solidFill>
              <a:latin typeface="+mn-lt"/>
            </a:endParaRPr>
          </a:p>
          <a:p>
            <a:pPr marL="0" indent="0">
              <a:buFont typeface="Symbol" panose="05050102010706020507" pitchFamily="18" charset="2"/>
              <a:buNone/>
            </a:pPr>
            <a:r>
              <a:rPr lang="de-DE" sz="1400" baseline="30000" smtClean="0">
                <a:solidFill>
                  <a:schemeClr val="tx1"/>
                </a:solidFill>
                <a:latin typeface="+mn-lt"/>
              </a:rPr>
              <a:t>2 </a:t>
            </a:r>
            <a:r>
              <a:rPr lang="de-DE" sz="1400" smtClean="0">
                <a:solidFill>
                  <a:schemeClr val="tx1"/>
                </a:solidFill>
                <a:latin typeface="+mn-lt"/>
              </a:rPr>
              <a:t>See also Bornmann &amp; Haunschild (2016): </a:t>
            </a:r>
            <a:r>
              <a:rPr lang="de-DE" sz="1400" i="1" smtClean="0">
                <a:solidFill>
                  <a:schemeClr val="tx1"/>
                </a:solidFill>
                <a:latin typeface="+mn-lt"/>
              </a:rPr>
              <a:t>T</a:t>
            </a:r>
            <a:r>
              <a:rPr lang="en-US" sz="1400" i="1" smtClean="0">
                <a:solidFill>
                  <a:schemeClr val="tx1"/>
                </a:solidFill>
                <a:latin typeface="+mn-lt"/>
              </a:rPr>
              <a:t>o what extent does the Leiden manifesto also apply to altmetrics? A discussion of the manifesto against the background of research into altmetrics.</a:t>
            </a:r>
            <a:r>
              <a:rPr lang="en-US" sz="1400" smtClean="0">
                <a:solidFill>
                  <a:schemeClr val="tx1"/>
                </a:solidFill>
                <a:latin typeface="+mn-lt"/>
              </a:rPr>
              <a:t> </a:t>
            </a:r>
          </a:p>
          <a:p>
            <a:pPr marL="0" indent="0">
              <a:buFont typeface="Symbol" panose="05050102010706020507" pitchFamily="18" charset="2"/>
              <a:buNone/>
            </a:pPr>
            <a:r>
              <a:rPr lang="de-DE" sz="1400" baseline="30000" smtClean="0">
                <a:solidFill>
                  <a:schemeClr val="tx1"/>
                </a:solidFill>
                <a:latin typeface="+mn-lt"/>
              </a:rPr>
              <a:t>3 </a:t>
            </a:r>
            <a:r>
              <a:rPr lang="en-US" sz="1400" smtClean="0">
                <a:latin typeface="+mn-lt"/>
                <a:hlinkClick r:id="rId4"/>
              </a:rPr>
              <a:t>https://www.metrics-toolkit.org/</a:t>
            </a:r>
            <a:endParaRPr lang="en-US" sz="1400" smtClean="0">
              <a:latin typeface="+mn-lt"/>
            </a:endParaRPr>
          </a:p>
          <a:p>
            <a:pPr marL="0" indent="0">
              <a:buFont typeface="Symbol" panose="05050102010706020507" pitchFamily="18" charset="2"/>
              <a:buNone/>
            </a:pPr>
            <a:r>
              <a:rPr lang="en-US" sz="1400" baseline="30000" smtClean="0">
                <a:latin typeface="+mn-lt"/>
              </a:rPr>
              <a:t>4 </a:t>
            </a:r>
            <a:r>
              <a:rPr lang="en-US" sz="1400" smtClean="0">
                <a:latin typeface="+mn-lt"/>
                <a:hlinkClick r:id="rId5"/>
              </a:rPr>
              <a:t>http://altmetrics.org/manifesto/</a:t>
            </a:r>
            <a:r>
              <a:rPr lang="en-US" sz="1400" smtClean="0">
                <a:latin typeface="+mn-lt"/>
              </a:rPr>
              <a:t>  </a:t>
            </a:r>
            <a:endParaRPr lang="de-DE" sz="1400" baseline="30000" smtClean="0">
              <a:solidFill>
                <a:schemeClr val="tx1"/>
              </a:solidFill>
              <a:latin typeface="+mn-lt"/>
            </a:endParaRPr>
          </a:p>
        </p:txBody>
      </p:sp>
    </p:spTree>
    <p:extLst>
      <p:ext uri="{BB962C8B-B14F-4D97-AF65-F5344CB8AC3E}">
        <p14:creationId xmlns:p14="http://schemas.microsoft.com/office/powerpoint/2010/main" val="24610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el 1"/>
          <p:cNvSpPr txBox="1">
            <a:spLocks/>
          </p:cNvSpPr>
          <p:nvPr/>
        </p:nvSpPr>
        <p:spPr>
          <a:xfrm>
            <a:off x="457200" y="269776"/>
            <a:ext cx="66350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800" smtClean="0">
                <a:solidFill>
                  <a:schemeClr val="tx1"/>
                </a:solidFill>
                <a:latin typeface="+mj-lt"/>
              </a:rPr>
              <a:t>Concluding remarks</a:t>
            </a:r>
            <a:endParaRPr lang="en-US" sz="2800" dirty="0">
              <a:solidFill>
                <a:schemeClr val="tx1"/>
              </a:solidFill>
              <a:latin typeface="+mj-lt"/>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10</a:t>
            </a:r>
            <a:endParaRPr lang="en-US" sz="1400" dirty="0">
              <a:solidFill>
                <a:schemeClr val="tx1"/>
              </a:solidFill>
            </a:endParaRPr>
          </a:p>
        </p:txBody>
      </p:sp>
      <p:sp>
        <p:nvSpPr>
          <p:cNvPr id="2" name="Rechteck 1"/>
          <p:cNvSpPr/>
          <p:nvPr/>
        </p:nvSpPr>
        <p:spPr>
          <a:xfrm>
            <a:off x="4232864" y="1700808"/>
            <a:ext cx="3723512"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p:txBody>
          <a:bodyPr>
            <a:noAutofit/>
          </a:bodyPr>
          <a:lstStyle/>
          <a:p>
            <a:pPr marL="285750" indent="-285750">
              <a:buFont typeface="Arial" panose="020B0604020202020204" pitchFamily="34" charset="0"/>
              <a:buChar char="•"/>
            </a:pPr>
            <a:r>
              <a:rPr lang="de-DE" sz="2000" smtClean="0">
                <a:solidFill>
                  <a:schemeClr val="tx1"/>
                </a:solidFill>
                <a:latin typeface="+mj-lt"/>
              </a:rPr>
              <a:t>For many German researchers altmetrics‘ usefulness is impeded by a lack of familiarity with the indicators</a:t>
            </a:r>
          </a:p>
          <a:p>
            <a:pPr marL="285750" indent="-285750">
              <a:buFont typeface="Arial" panose="020B0604020202020204" pitchFamily="34" charset="0"/>
              <a:buChar char="•"/>
            </a:pPr>
            <a:endParaRPr lang="de-DE" sz="2000" smtClean="0">
              <a:solidFill>
                <a:schemeClr val="tx1"/>
              </a:solidFill>
              <a:latin typeface="+mj-lt"/>
            </a:endParaRPr>
          </a:p>
          <a:p>
            <a:pPr marL="285750" indent="-285750">
              <a:buFont typeface="Arial" panose="020B0604020202020204" pitchFamily="34" charset="0"/>
              <a:buChar char="•"/>
            </a:pPr>
            <a:r>
              <a:rPr lang="de-DE" sz="2000" smtClean="0">
                <a:solidFill>
                  <a:schemeClr val="tx1"/>
                </a:solidFill>
                <a:latin typeface="+mj-lt"/>
              </a:rPr>
              <a:t>Many concerns surrounding altmetrics apply to traditional metrics as well; still, for altmetrics the reservations often seem to weigh heavier</a:t>
            </a:r>
            <a:endParaRPr lang="de-DE" sz="2000">
              <a:solidFill>
                <a:schemeClr val="tx1"/>
              </a:solidFill>
              <a:latin typeface="+mj-lt"/>
            </a:endParaRPr>
          </a:p>
          <a:p>
            <a:pPr marL="800100" lvl="1" indent="-342900">
              <a:buFont typeface="Wingdings" panose="05000000000000000000" pitchFamily="2" charset="2"/>
              <a:buChar char="Ø"/>
            </a:pPr>
            <a:endParaRPr lang="de-DE" sz="2000" smtClean="0">
              <a:solidFill>
                <a:schemeClr val="tx1"/>
              </a:solidFill>
              <a:latin typeface="+mj-lt"/>
            </a:endParaRPr>
          </a:p>
          <a:p>
            <a:pPr marL="800100" lvl="1" indent="-342900">
              <a:buFont typeface="Wingdings" panose="05000000000000000000" pitchFamily="2" charset="2"/>
              <a:buChar char="Ø"/>
            </a:pPr>
            <a:r>
              <a:rPr lang="de-DE" sz="2000" smtClean="0">
                <a:solidFill>
                  <a:schemeClr val="tx1"/>
                </a:solidFill>
                <a:latin typeface="+mj-lt"/>
              </a:rPr>
              <a:t>Concerns resulting from a lack of familiarity suggest that many German researchers could </a:t>
            </a:r>
            <a:r>
              <a:rPr lang="de-DE" sz="2000">
                <a:solidFill>
                  <a:schemeClr val="tx1"/>
                </a:solidFill>
                <a:latin typeface="+mj-lt"/>
              </a:rPr>
              <a:t>benefit </a:t>
            </a:r>
            <a:r>
              <a:rPr lang="de-DE" sz="2000" smtClean="0">
                <a:solidFill>
                  <a:schemeClr val="tx1"/>
                </a:solidFill>
                <a:latin typeface="+mj-lt"/>
              </a:rPr>
              <a:t>a lot from (formal) </a:t>
            </a:r>
            <a:r>
              <a:rPr lang="de-DE" sz="2000">
                <a:solidFill>
                  <a:schemeClr val="tx1"/>
                </a:solidFill>
                <a:latin typeface="+mj-lt"/>
              </a:rPr>
              <a:t>training </a:t>
            </a:r>
            <a:r>
              <a:rPr lang="de-DE" sz="2000" smtClean="0">
                <a:solidFill>
                  <a:schemeClr val="tx1"/>
                </a:solidFill>
                <a:latin typeface="+mj-lt"/>
              </a:rPr>
              <a:t>regarding valid uses and interpretations of (alt-)metrics</a:t>
            </a: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r>
              <a:rPr lang="de-DE" sz="2000" smtClean="0">
                <a:solidFill>
                  <a:schemeClr val="tx1"/>
                </a:solidFill>
                <a:latin typeface="+mj-lt"/>
              </a:rPr>
              <a:t>Further research of the meanings of individual types of altmetrics will enable more concrete interpretations</a:t>
            </a:r>
            <a:endParaRPr lang="en-US" sz="2400">
              <a:latin typeface="+mj-lt"/>
            </a:endParaRPr>
          </a:p>
        </p:txBody>
      </p:sp>
    </p:spTree>
    <p:extLst>
      <p:ext uri="{BB962C8B-B14F-4D97-AF65-F5344CB8AC3E}">
        <p14:creationId xmlns:p14="http://schemas.microsoft.com/office/powerpoint/2010/main" val="28348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457200" y="2204864"/>
            <a:ext cx="8229600" cy="3816424"/>
          </a:xfrm>
        </p:spPr>
        <p:txBody>
          <a:bodyPr>
            <a:normAutofit fontScale="92500" lnSpcReduction="10000"/>
          </a:bodyPr>
          <a:lstStyle/>
          <a:p>
            <a:pPr marL="0" lvl="0" indent="0" algn="ctr">
              <a:buNone/>
            </a:pPr>
            <a:r>
              <a:rPr lang="de-DE" smtClean="0">
                <a:solidFill>
                  <a:schemeClr val="tx1"/>
                </a:solidFill>
                <a:latin typeface="+mn-lt"/>
              </a:rPr>
              <a:t>Thank you very much!</a:t>
            </a:r>
          </a:p>
          <a:p>
            <a:pPr marL="914400" lvl="2" indent="0">
              <a:buNone/>
            </a:pPr>
            <a:endParaRPr lang="de-DE" smtClean="0">
              <a:latin typeface="+mn-lt"/>
            </a:endParaRPr>
          </a:p>
          <a:p>
            <a:pPr marL="914400" lvl="2" indent="0">
              <a:buNone/>
            </a:pPr>
            <a:r>
              <a:rPr lang="de-DE" smtClean="0">
                <a:solidFill>
                  <a:schemeClr val="tx1"/>
                </a:solidFill>
                <a:latin typeface="+mn-lt"/>
              </a:rPr>
              <a:t>How to reach me:</a:t>
            </a:r>
          </a:p>
          <a:p>
            <a:pPr lvl="2"/>
            <a:r>
              <a:rPr lang="de-DE" smtClean="0">
                <a:solidFill>
                  <a:schemeClr val="tx1"/>
                </a:solidFill>
                <a:latin typeface="+mn-lt"/>
              </a:rPr>
              <a:t>Email: </a:t>
            </a:r>
            <a:r>
              <a:rPr lang="de-DE" smtClean="0">
                <a:solidFill>
                  <a:schemeClr val="tx1"/>
                </a:solidFill>
                <a:latin typeface="+mn-lt"/>
                <a:hlinkClick r:id="rId2"/>
              </a:rPr>
              <a:t>s.lemke@zbw.eu</a:t>
            </a:r>
            <a:endParaRPr lang="de-DE" smtClean="0">
              <a:solidFill>
                <a:schemeClr val="tx1"/>
              </a:solidFill>
              <a:latin typeface="+mn-lt"/>
            </a:endParaRPr>
          </a:p>
          <a:p>
            <a:pPr lvl="2"/>
            <a:r>
              <a:rPr lang="de-DE" smtClean="0">
                <a:solidFill>
                  <a:schemeClr val="tx1"/>
                </a:solidFill>
                <a:latin typeface="+mn-lt"/>
              </a:rPr>
              <a:t>Twitter: @stl90</a:t>
            </a:r>
          </a:p>
          <a:p>
            <a:pPr marL="0" lvl="0" indent="0" algn="ctr">
              <a:buNone/>
            </a:pPr>
            <a:endParaRPr lang="de-DE">
              <a:solidFill>
                <a:schemeClr val="tx1"/>
              </a:solidFill>
              <a:latin typeface="+mn-lt"/>
            </a:endParaRPr>
          </a:p>
          <a:p>
            <a:pPr marL="0" lvl="0" indent="0">
              <a:buNone/>
            </a:pPr>
            <a:r>
              <a:rPr lang="de-DE" sz="1900" i="1">
                <a:solidFill>
                  <a:schemeClr val="tx1"/>
                </a:solidFill>
                <a:latin typeface="+mn-lt"/>
              </a:rPr>
              <a:t>Large parts of this presentation are based on the following article: </a:t>
            </a:r>
          </a:p>
          <a:p>
            <a:pPr marL="0" lvl="0" indent="0">
              <a:buNone/>
            </a:pPr>
            <a:r>
              <a:rPr lang="en-US" sz="1900">
                <a:solidFill>
                  <a:schemeClr val="tx1"/>
                </a:solidFill>
                <a:latin typeface="+mn-lt"/>
              </a:rPr>
              <a:t>Lemke S, Mehrazar M, Mazarakis A and Peters I (2019) “When You Use Social Media You Are Not Working”: Barriers for the Use of Metrics in Social Sciences. </a:t>
            </a:r>
            <a:r>
              <a:rPr lang="en-US" sz="1900" i="1">
                <a:solidFill>
                  <a:schemeClr val="tx1"/>
                </a:solidFill>
                <a:latin typeface="+mn-lt"/>
              </a:rPr>
              <a:t>Front. Res. Metr. Anal</a:t>
            </a:r>
            <a:r>
              <a:rPr lang="en-US" sz="1900">
                <a:solidFill>
                  <a:schemeClr val="tx1"/>
                </a:solidFill>
                <a:latin typeface="+mn-lt"/>
              </a:rPr>
              <a:t>. 3:39. doi: </a:t>
            </a:r>
            <a:r>
              <a:rPr lang="en-US" sz="1900" smtClean="0">
                <a:solidFill>
                  <a:schemeClr val="tx1"/>
                </a:solidFill>
                <a:latin typeface="+mn-lt"/>
              </a:rPr>
              <a:t>10.3389/frma.2018.00039</a:t>
            </a:r>
            <a:endParaRPr lang="de-DE" dirty="0">
              <a:solidFill>
                <a:schemeClr val="tx1"/>
              </a:solidFill>
              <a:latin typeface="+mn-lt"/>
            </a:endParaRPr>
          </a:p>
        </p:txBody>
      </p:sp>
    </p:spTree>
    <p:extLst>
      <p:ext uri="{BB962C8B-B14F-4D97-AF65-F5344CB8AC3E}">
        <p14:creationId xmlns:p14="http://schemas.microsoft.com/office/powerpoint/2010/main" val="147535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a:spLocks noGrp="1"/>
          </p:cNvSpPr>
          <p:nvPr>
            <p:ph idx="1"/>
          </p:nvPr>
        </p:nvSpPr>
        <p:spPr>
          <a:xfrm>
            <a:off x="457200" y="1493680"/>
            <a:ext cx="8147248" cy="2295360"/>
          </a:xfrm>
        </p:spPr>
        <p:txBody>
          <a:bodyPr>
            <a:noAutofit/>
          </a:bodyPr>
          <a:lstStyle/>
          <a:p>
            <a:pPr marL="0" indent="0">
              <a:buNone/>
            </a:pPr>
            <a:endParaRPr lang="de-DE" sz="2000" b="1" smtClean="0">
              <a:solidFill>
                <a:schemeClr val="tx1"/>
              </a:solidFill>
              <a:latin typeface="+mn-lt"/>
            </a:endParaRPr>
          </a:p>
          <a:p>
            <a:pPr marL="0" indent="0">
              <a:buNone/>
            </a:pPr>
            <a:endParaRPr lang="de-DE" sz="2000" b="1">
              <a:solidFill>
                <a:schemeClr val="tx1"/>
              </a:solidFill>
              <a:latin typeface="+mn-lt"/>
            </a:endParaRPr>
          </a:p>
          <a:p>
            <a:pPr marL="0" indent="0">
              <a:buNone/>
            </a:pPr>
            <a:endParaRPr lang="de-DE" sz="2000" b="1" smtClean="0">
              <a:solidFill>
                <a:schemeClr val="tx1"/>
              </a:solidFill>
              <a:latin typeface="+mn-lt"/>
            </a:endParaRPr>
          </a:p>
          <a:p>
            <a:pPr marL="0" indent="0">
              <a:buNone/>
            </a:pPr>
            <a:endParaRPr lang="de-DE" sz="2000" b="1">
              <a:solidFill>
                <a:schemeClr val="tx1"/>
              </a:solidFill>
              <a:latin typeface="+mn-lt"/>
            </a:endParaRPr>
          </a:p>
          <a:p>
            <a:pPr marL="0" indent="0">
              <a:buNone/>
            </a:pPr>
            <a:endParaRPr lang="de-DE" sz="2000" b="1" smtClean="0">
              <a:solidFill>
                <a:schemeClr val="tx1"/>
              </a:solidFill>
              <a:latin typeface="+mn-lt"/>
            </a:endParaRPr>
          </a:p>
          <a:p>
            <a:pPr marL="0" indent="0">
              <a:buNone/>
            </a:pPr>
            <a:r>
              <a:rPr lang="de-DE" sz="2000" b="1" smtClean="0">
                <a:solidFill>
                  <a:schemeClr val="tx1"/>
                </a:solidFill>
                <a:latin typeface="+mn-lt"/>
              </a:rPr>
              <a:t>The *metrics project (2017-2019): </a:t>
            </a:r>
          </a:p>
          <a:p>
            <a:r>
              <a:rPr lang="de-DE" sz="2000" smtClean="0">
                <a:solidFill>
                  <a:schemeClr val="tx1"/>
                </a:solidFill>
                <a:latin typeface="+mn-lt"/>
              </a:rPr>
              <a:t>Funded by the German Research Foundation with the aim of developing a deeper understanding of researchers‘ perceptions and usage of research impact metrics</a:t>
            </a:r>
          </a:p>
          <a:p>
            <a:endParaRPr lang="de-DE" sz="2000" smtClean="0">
              <a:solidFill>
                <a:schemeClr val="tx1"/>
              </a:solidFill>
              <a:latin typeface="+mn-lt"/>
            </a:endParaRPr>
          </a:p>
          <a:p>
            <a:r>
              <a:rPr lang="de-DE" sz="2000" smtClean="0">
                <a:solidFill>
                  <a:schemeClr val="tx1"/>
                </a:solidFill>
                <a:latin typeface="+mn-lt"/>
              </a:rPr>
              <a:t>User studies in the forms of group interviews, online surveys and interactive experiments</a:t>
            </a:r>
          </a:p>
          <a:p>
            <a:endParaRPr lang="de-DE" sz="2000" smtClean="0">
              <a:solidFill>
                <a:schemeClr val="tx1"/>
              </a:solidFill>
              <a:latin typeface="+mn-lt"/>
            </a:endParaRPr>
          </a:p>
          <a:p>
            <a:r>
              <a:rPr lang="de-DE" sz="2000" smtClean="0">
                <a:solidFill>
                  <a:schemeClr val="tx1"/>
                </a:solidFill>
                <a:latin typeface="+mn-lt"/>
              </a:rPr>
              <a:t>Emphases on social scientists</a:t>
            </a:r>
            <a:endParaRPr lang="en-US" sz="2000" dirty="0" smtClean="0">
              <a:solidFill>
                <a:schemeClr val="tx1"/>
              </a:solidFill>
              <a:latin typeface="+mn-lt"/>
            </a:endParaRPr>
          </a:p>
        </p:txBody>
      </p:sp>
      <p:sp>
        <p:nvSpPr>
          <p:cNvPr id="2" name="Titel 1"/>
          <p:cNvSpPr>
            <a:spLocks noGrp="1"/>
          </p:cNvSpPr>
          <p:nvPr>
            <p:ph type="title"/>
          </p:nvPr>
        </p:nvSpPr>
        <p:spPr>
          <a:xfrm>
            <a:off x="457200" y="274638"/>
            <a:ext cx="6560314" cy="1143000"/>
          </a:xfrm>
        </p:spPr>
        <p:txBody>
          <a:bodyPr>
            <a:normAutofit/>
          </a:bodyPr>
          <a:lstStyle/>
          <a:p>
            <a:pPr algn="l"/>
            <a:r>
              <a:rPr lang="en-US" sz="3600" smtClean="0">
                <a:solidFill>
                  <a:schemeClr val="tx1"/>
                </a:solidFill>
                <a:latin typeface="+mj-lt"/>
              </a:rPr>
              <a:t>A bit of context…</a:t>
            </a:r>
            <a:endParaRPr lang="en-US" sz="3600" dirty="0">
              <a:solidFill>
                <a:schemeClr val="tx1"/>
              </a:solidFill>
              <a:latin typeface="+mj-lt"/>
            </a:endParaRPr>
          </a:p>
        </p:txBody>
      </p:sp>
      <p:sp>
        <p:nvSpPr>
          <p:cNvPr id="12" name="AutoShape 130" descr="Bildergebnis für qoam"/>
          <p:cNvSpPr>
            <a:spLocks noChangeAspect="1" noChangeArrowheads="1"/>
          </p:cNvSpPr>
          <p:nvPr/>
        </p:nvSpPr>
        <p:spPr bwMode="auto">
          <a:xfrm>
            <a:off x="155575" y="-457200"/>
            <a:ext cx="18288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26" name="Picture 2" descr="D:\Benutzer\Lemke Steffen\Pictures\metr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074" y="1412776"/>
            <a:ext cx="3600450" cy="158115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6516216" y="19050"/>
            <a:ext cx="2520280" cy="1105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2</a:t>
            </a:r>
            <a:endParaRPr lang="en-US" sz="1400" dirty="0">
              <a:solidFill>
                <a:schemeClr val="tx1"/>
              </a:solidFill>
            </a:endParaRPr>
          </a:p>
        </p:txBody>
      </p:sp>
    </p:spTree>
    <p:extLst>
      <p:ext uri="{BB962C8B-B14F-4D97-AF65-F5344CB8AC3E}">
        <p14:creationId xmlns:p14="http://schemas.microsoft.com/office/powerpoint/2010/main" val="2862729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el 1"/>
          <p:cNvSpPr txBox="1">
            <a:spLocks/>
          </p:cNvSpPr>
          <p:nvPr/>
        </p:nvSpPr>
        <p:spPr>
          <a:xfrm>
            <a:off x="1187624" y="2708920"/>
            <a:ext cx="66350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r>
              <a:rPr lang="en-US" sz="2800" smtClean="0">
                <a:solidFill>
                  <a:schemeClr val="tx1"/>
                </a:solidFill>
                <a:latin typeface="+mj-lt"/>
              </a:rPr>
              <a:t>*metrics-Survey 2018:</a:t>
            </a:r>
            <a:br>
              <a:rPr lang="en-US" sz="2800" smtClean="0">
                <a:solidFill>
                  <a:schemeClr val="tx1"/>
                </a:solidFill>
                <a:latin typeface="+mj-lt"/>
              </a:rPr>
            </a:br>
            <a:r>
              <a:rPr lang="en-US" sz="2800" smtClean="0">
                <a:solidFill>
                  <a:schemeClr val="tx1"/>
                </a:solidFill>
                <a:latin typeface="+mj-lt"/>
              </a:rPr>
              <a:t>How useful would you find the following research impact metrics for assessing whether to read a given scholarly product, </a:t>
            </a:r>
          </a:p>
          <a:p>
            <a:r>
              <a:rPr lang="en-US" sz="2800" smtClean="0">
                <a:solidFill>
                  <a:schemeClr val="tx1"/>
                </a:solidFill>
                <a:latin typeface="+mj-lt"/>
              </a:rPr>
              <a:t>e.g. a journal article?</a:t>
            </a:r>
            <a:endParaRPr lang="en-US" sz="2800" dirty="0">
              <a:solidFill>
                <a:schemeClr val="tx1"/>
              </a:solidFill>
              <a:latin typeface="+mj-lt"/>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3</a:t>
            </a:r>
            <a:endParaRPr lang="en-US" sz="1400" dirty="0">
              <a:solidFill>
                <a:schemeClr val="tx1"/>
              </a:solidFill>
            </a:endParaRPr>
          </a:p>
        </p:txBody>
      </p:sp>
    </p:spTree>
    <p:extLst>
      <p:ext uri="{BB962C8B-B14F-4D97-AF65-F5344CB8AC3E}">
        <p14:creationId xmlns:p14="http://schemas.microsoft.com/office/powerpoint/2010/main" val="414841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el 1"/>
          <p:cNvSpPr txBox="1">
            <a:spLocks/>
          </p:cNvSpPr>
          <p:nvPr/>
        </p:nvSpPr>
        <p:spPr>
          <a:xfrm>
            <a:off x="457200" y="481757"/>
            <a:ext cx="66350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800" smtClean="0">
                <a:solidFill>
                  <a:schemeClr val="tx1"/>
                </a:solidFill>
                <a:latin typeface="+mj-lt"/>
              </a:rPr>
              <a:t>*metrics-Survey 2018:</a:t>
            </a:r>
            <a:br>
              <a:rPr lang="en-US" sz="2800" smtClean="0">
                <a:solidFill>
                  <a:schemeClr val="tx1"/>
                </a:solidFill>
                <a:latin typeface="+mj-lt"/>
              </a:rPr>
            </a:br>
            <a:r>
              <a:rPr lang="en-US" sz="2800" smtClean="0">
                <a:solidFill>
                  <a:schemeClr val="tx1"/>
                </a:solidFill>
                <a:latin typeface="+mj-lt"/>
              </a:rPr>
              <a:t>How useful would German researchers find different metrics for assessing whether to read an article?</a:t>
            </a:r>
            <a:endParaRPr lang="en-US" sz="2800" dirty="0">
              <a:solidFill>
                <a:schemeClr val="tx1"/>
              </a:solidFill>
              <a:latin typeface="+mj-lt"/>
            </a:endParaRPr>
          </a:p>
        </p:txBody>
      </p:sp>
      <p:graphicFrame>
        <p:nvGraphicFramePr>
          <p:cNvPr id="23" name="Diagramm 22"/>
          <p:cNvGraphicFramePr>
            <a:graphicFrameLocks/>
          </p:cNvGraphicFramePr>
          <p:nvPr>
            <p:extLst>
              <p:ext uri="{D42A27DB-BD31-4B8C-83A1-F6EECF244321}">
                <p14:modId xmlns:p14="http://schemas.microsoft.com/office/powerpoint/2010/main" val="881426944"/>
              </p:ext>
            </p:extLst>
          </p:nvPr>
        </p:nvGraphicFramePr>
        <p:xfrm>
          <a:off x="-828600" y="1772816"/>
          <a:ext cx="9838456"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4</a:t>
            </a:r>
            <a:endParaRPr lang="en-US" sz="1400" dirty="0">
              <a:solidFill>
                <a:schemeClr val="tx1"/>
              </a:solidFill>
            </a:endParaRPr>
          </a:p>
        </p:txBody>
      </p:sp>
      <p:sp>
        <p:nvSpPr>
          <p:cNvPr id="3" name="Geschweifte Klammer links 2"/>
          <p:cNvSpPr/>
          <p:nvPr/>
        </p:nvSpPr>
        <p:spPr>
          <a:xfrm>
            <a:off x="457200" y="1993925"/>
            <a:ext cx="442392" cy="648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7" name="Geschweifte Klammer links 6"/>
          <p:cNvSpPr/>
          <p:nvPr/>
        </p:nvSpPr>
        <p:spPr>
          <a:xfrm>
            <a:off x="457200" y="2641997"/>
            <a:ext cx="442392" cy="26642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feld 3"/>
          <p:cNvSpPr txBox="1"/>
          <p:nvPr/>
        </p:nvSpPr>
        <p:spPr>
          <a:xfrm rot="16200000">
            <a:off x="-194596" y="2190328"/>
            <a:ext cx="1025217" cy="276999"/>
          </a:xfrm>
          <a:prstGeom prst="rect">
            <a:avLst/>
          </a:prstGeom>
          <a:noFill/>
        </p:spPr>
        <p:txBody>
          <a:bodyPr wrap="none" rtlCol="0">
            <a:spAutoFit/>
          </a:bodyPr>
          <a:lstStyle/>
          <a:p>
            <a:r>
              <a:rPr lang="de-DE" sz="1200" b="1" smtClean="0"/>
              <a:t>Bibliometrics</a:t>
            </a:r>
            <a:endParaRPr lang="en-US" sz="1200" b="1"/>
          </a:p>
        </p:txBody>
      </p:sp>
      <p:sp>
        <p:nvSpPr>
          <p:cNvPr id="9" name="Textfeld 8"/>
          <p:cNvSpPr txBox="1"/>
          <p:nvPr/>
        </p:nvSpPr>
        <p:spPr>
          <a:xfrm rot="16200000">
            <a:off x="-745802" y="3863097"/>
            <a:ext cx="2127634" cy="276999"/>
          </a:xfrm>
          <a:prstGeom prst="rect">
            <a:avLst/>
          </a:prstGeom>
          <a:noFill/>
        </p:spPr>
        <p:txBody>
          <a:bodyPr wrap="none" rtlCol="0">
            <a:spAutoFit/>
          </a:bodyPr>
          <a:lstStyle/>
          <a:p>
            <a:r>
              <a:rPr lang="de-DE" sz="1200" b="1" smtClean="0"/>
              <a:t>Web-based metrics/Altmetrics</a:t>
            </a:r>
            <a:endParaRPr lang="en-US" sz="1200" b="1"/>
          </a:p>
        </p:txBody>
      </p:sp>
      <p:sp>
        <p:nvSpPr>
          <p:cNvPr id="5" name="Rechteck 4"/>
          <p:cNvSpPr/>
          <p:nvPr/>
        </p:nvSpPr>
        <p:spPr>
          <a:xfrm>
            <a:off x="755576" y="3938141"/>
            <a:ext cx="796624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eck 1"/>
          <p:cNvSpPr/>
          <p:nvPr/>
        </p:nvSpPr>
        <p:spPr>
          <a:xfrm>
            <a:off x="3851920" y="1820137"/>
            <a:ext cx="5040560" cy="4129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3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P spid="9" grpId="0"/>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467544" y="1412776"/>
            <a:ext cx="5904656" cy="4709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sz="2000">
              <a:solidFill>
                <a:schemeClr val="tx1"/>
              </a:solidFill>
              <a:latin typeface="+mj-lt"/>
            </a:endParaRPr>
          </a:p>
          <a:p>
            <a:pPr marL="0" indent="0">
              <a:buNone/>
            </a:pPr>
            <a:endParaRPr lang="de-DE" sz="2000" smtClean="0">
              <a:solidFill>
                <a:schemeClr val="tx1"/>
              </a:solidFill>
              <a:latin typeface="+mj-lt"/>
            </a:endParaRPr>
          </a:p>
          <a:p>
            <a:pPr marL="0" indent="0">
              <a:buNone/>
            </a:pPr>
            <a:endParaRPr lang="de-DE" sz="2000">
              <a:solidFill>
                <a:schemeClr val="tx1"/>
              </a:solidFill>
              <a:latin typeface="+mj-lt"/>
            </a:endParaRPr>
          </a:p>
          <a:p>
            <a:pPr marL="0" indent="0">
              <a:buNone/>
            </a:pPr>
            <a:endParaRPr lang="de-DE" sz="2000" smtClean="0">
              <a:solidFill>
                <a:schemeClr val="tx1"/>
              </a:solidFill>
              <a:latin typeface="+mj-lt"/>
            </a:endParaRPr>
          </a:p>
          <a:p>
            <a:pPr marL="0" indent="0">
              <a:buNone/>
            </a:pPr>
            <a:endParaRPr lang="de-DE" sz="2000">
              <a:solidFill>
                <a:schemeClr val="tx1"/>
              </a:solidFill>
              <a:latin typeface="+mj-lt"/>
            </a:endParaRPr>
          </a:p>
          <a:p>
            <a:pPr marL="0" indent="0">
              <a:buNone/>
            </a:pPr>
            <a:endParaRPr lang="de-DE" sz="2000">
              <a:solidFill>
                <a:schemeClr val="tx1"/>
              </a:solidFill>
              <a:latin typeface="+mj-lt"/>
            </a:endParaRPr>
          </a:p>
          <a:p>
            <a:pPr marL="0" indent="0">
              <a:buNone/>
            </a:pPr>
            <a:endParaRPr lang="de-DE" sz="1600" smtClean="0">
              <a:solidFill>
                <a:schemeClr val="tx1"/>
              </a:solidFill>
              <a:latin typeface="+mj-lt"/>
            </a:endParaRPr>
          </a:p>
          <a:p>
            <a:pPr lvl="1"/>
            <a:endParaRPr lang="de-DE" sz="1600" smtClean="0">
              <a:solidFill>
                <a:schemeClr val="tx1"/>
              </a:solidFill>
              <a:latin typeface="+mj-lt"/>
            </a:endParaRPr>
          </a:p>
          <a:p>
            <a:pPr>
              <a:buFont typeface="Wingdings" panose="05000000000000000000" pitchFamily="2" charset="2"/>
              <a:buChar char="Ø"/>
            </a:pPr>
            <a:r>
              <a:rPr lang="de-DE" sz="2000" smtClean="0">
                <a:solidFill>
                  <a:schemeClr val="tx1"/>
                </a:solidFill>
                <a:latin typeface="+mj-lt"/>
              </a:rPr>
              <a:t>One result</a:t>
            </a:r>
            <a:r>
              <a:rPr lang="en-US" sz="2000" smtClean="0">
                <a:solidFill>
                  <a:schemeClr val="tx1"/>
                </a:solidFill>
              </a:rPr>
              <a:t> :  </a:t>
            </a:r>
            <a:r>
              <a:rPr lang="de-DE" sz="2000" smtClean="0">
                <a:solidFill>
                  <a:schemeClr val="tx1"/>
                </a:solidFill>
                <a:latin typeface="+mj-lt"/>
              </a:rPr>
              <a:t>participants prior knowledge/usage of research metrics mostly restricted to bibliometrics</a:t>
            </a:r>
            <a:endParaRPr lang="en-US" sz="2000" smtClean="0">
              <a:solidFill>
                <a:schemeClr val="tx1"/>
              </a:solidFill>
              <a:latin typeface="+mj-lt"/>
            </a:endParaRPr>
          </a:p>
          <a:p>
            <a:endParaRPr lang="de-DE" sz="2000" dirty="0">
              <a:solidFill>
                <a:schemeClr val="tx1"/>
              </a:solidFill>
              <a:latin typeface="+mj-lt"/>
            </a:endParaRPr>
          </a:p>
        </p:txBody>
      </p:sp>
      <p:sp>
        <p:nvSpPr>
          <p:cNvPr id="2" name="Titel 1"/>
          <p:cNvSpPr>
            <a:spLocks noGrp="1"/>
          </p:cNvSpPr>
          <p:nvPr>
            <p:ph type="title"/>
          </p:nvPr>
        </p:nvSpPr>
        <p:spPr>
          <a:xfrm>
            <a:off x="457200" y="274638"/>
            <a:ext cx="6560314" cy="1143000"/>
          </a:xfrm>
        </p:spPr>
        <p:txBody>
          <a:bodyPr>
            <a:normAutofit/>
          </a:bodyPr>
          <a:lstStyle/>
          <a:p>
            <a:pPr algn="l"/>
            <a:r>
              <a:rPr lang="de-DE" sz="3200" dirty="0" smtClean="0">
                <a:solidFill>
                  <a:schemeClr val="tx1"/>
                </a:solidFill>
                <a:latin typeface="+mj-lt"/>
              </a:rPr>
              <a:t>*</a:t>
            </a:r>
            <a:r>
              <a:rPr lang="de-DE" sz="3200" dirty="0" err="1" smtClean="0">
                <a:solidFill>
                  <a:schemeClr val="tx1"/>
                </a:solidFill>
                <a:latin typeface="+mj-lt"/>
              </a:rPr>
              <a:t>metrics</a:t>
            </a:r>
            <a:r>
              <a:rPr lang="de-DE" sz="3200" dirty="0" smtClean="0">
                <a:solidFill>
                  <a:schemeClr val="tx1"/>
                </a:solidFill>
                <a:latin typeface="+mj-lt"/>
              </a:rPr>
              <a:t>-Interviews</a:t>
            </a:r>
            <a:endParaRPr lang="en-US" sz="3200" dirty="0">
              <a:solidFill>
                <a:schemeClr val="tx1"/>
              </a:solidFill>
              <a:latin typeface="+mj-lt"/>
            </a:endParaRPr>
          </a:p>
        </p:txBody>
      </p:sp>
      <p:sp>
        <p:nvSpPr>
          <p:cNvPr id="12" name="AutoShape 130" descr="Bildergebnis für qoam"/>
          <p:cNvSpPr>
            <a:spLocks noChangeAspect="1" noChangeArrowheads="1"/>
          </p:cNvSpPr>
          <p:nvPr/>
        </p:nvSpPr>
        <p:spPr bwMode="auto">
          <a:xfrm>
            <a:off x="155575" y="-457200"/>
            <a:ext cx="18288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4" name="Inhaltsplatzhalter 2"/>
          <p:cNvSpPr>
            <a:spLocks noGrp="1"/>
          </p:cNvSpPr>
          <p:nvPr>
            <p:ph idx="1"/>
          </p:nvPr>
        </p:nvSpPr>
        <p:spPr>
          <a:xfrm>
            <a:off x="457200" y="1412776"/>
            <a:ext cx="8229600" cy="4709119"/>
          </a:xfrm>
        </p:spPr>
        <p:txBody>
          <a:bodyPr>
            <a:noAutofit/>
          </a:bodyPr>
          <a:lstStyle/>
          <a:p>
            <a:r>
              <a:rPr lang="de-DE" sz="2000" smtClean="0">
                <a:solidFill>
                  <a:schemeClr val="tx1"/>
                </a:solidFill>
                <a:latin typeface="+mj-lt"/>
              </a:rPr>
              <a:t>Four </a:t>
            </a:r>
            <a:r>
              <a:rPr lang="de-DE" sz="2000">
                <a:solidFill>
                  <a:schemeClr val="tx1"/>
                </a:solidFill>
                <a:latin typeface="+mj-lt"/>
              </a:rPr>
              <a:t>group discussions with 9 </a:t>
            </a:r>
            <a:r>
              <a:rPr lang="de-DE" sz="2000" smtClean="0">
                <a:solidFill>
                  <a:schemeClr val="tx1"/>
                </a:solidFill>
                <a:latin typeface="+mj-lt"/>
              </a:rPr>
              <a:t>interviewees (5 economists, 2 biologists, 2 computer scientists)      ~6 </a:t>
            </a:r>
            <a:r>
              <a:rPr lang="de-DE" sz="2000">
                <a:solidFill>
                  <a:schemeClr val="tx1"/>
                </a:solidFill>
                <a:latin typeface="+mj-lt"/>
              </a:rPr>
              <a:t>hours of </a:t>
            </a:r>
            <a:r>
              <a:rPr lang="de-DE" sz="2000" smtClean="0">
                <a:solidFill>
                  <a:schemeClr val="tx1"/>
                </a:solidFill>
                <a:latin typeface="+mj-lt"/>
              </a:rPr>
              <a:t>interviews</a:t>
            </a:r>
          </a:p>
          <a:p>
            <a:endParaRPr lang="de-DE" sz="2000">
              <a:solidFill>
                <a:schemeClr val="tx1"/>
              </a:solidFill>
              <a:latin typeface="+mj-lt"/>
            </a:endParaRPr>
          </a:p>
          <a:p>
            <a:r>
              <a:rPr lang="de-DE" sz="2000" smtClean="0">
                <a:solidFill>
                  <a:schemeClr val="tx1"/>
                </a:solidFill>
                <a:latin typeface="+mj-lt"/>
              </a:rPr>
              <a:t>Key themes:</a:t>
            </a:r>
            <a:endParaRPr lang="de-DE" sz="2000" dirty="0">
              <a:solidFill>
                <a:schemeClr val="tx1"/>
              </a:solidFill>
              <a:latin typeface="+mj-lt"/>
            </a:endParaRPr>
          </a:p>
          <a:p>
            <a:pPr lvl="1"/>
            <a:r>
              <a:rPr lang="de-DE" sz="1600" smtClean="0">
                <a:solidFill>
                  <a:schemeClr val="tx1"/>
                </a:solidFill>
                <a:latin typeface="+mj-lt"/>
              </a:rPr>
              <a:t>For which purposes do researchers use online tools and social media?</a:t>
            </a:r>
            <a:endParaRPr lang="de-DE" sz="1600" dirty="0">
              <a:solidFill>
                <a:schemeClr val="tx1"/>
              </a:solidFill>
              <a:latin typeface="+mj-lt"/>
            </a:endParaRPr>
          </a:p>
          <a:p>
            <a:pPr lvl="1"/>
            <a:r>
              <a:rPr lang="de-DE" sz="1600" smtClean="0">
                <a:solidFill>
                  <a:schemeClr val="tx1"/>
                </a:solidFill>
                <a:latin typeface="+mj-lt"/>
              </a:rPr>
              <a:t>What are researchers‘ attitudes towards metrics for research impact and the ways they are used</a:t>
            </a:r>
            <a:r>
              <a:rPr lang="de-DE" sz="1600" smtClean="0">
                <a:solidFill>
                  <a:schemeClr val="tx1"/>
                </a:solidFill>
              </a:rPr>
              <a:t>?</a:t>
            </a:r>
            <a:endParaRPr lang="de-DE" sz="1600" smtClean="0">
              <a:solidFill>
                <a:schemeClr val="tx1"/>
              </a:solidFill>
              <a:latin typeface="+mj-lt"/>
            </a:endParaRPr>
          </a:p>
        </p:txBody>
      </p:sp>
      <p:sp>
        <p:nvSpPr>
          <p:cNvPr id="5" name="Pfeil nach rechts 4"/>
          <p:cNvSpPr/>
          <p:nvPr/>
        </p:nvSpPr>
        <p:spPr>
          <a:xfrm>
            <a:off x="3120430" y="1865585"/>
            <a:ext cx="144016" cy="108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5</a:t>
            </a:r>
            <a:endParaRPr lang="en-US" sz="1400" dirty="0">
              <a:solidFill>
                <a:schemeClr val="tx1"/>
              </a:solidFill>
            </a:endParaRPr>
          </a:p>
        </p:txBody>
      </p:sp>
      <p:pic>
        <p:nvPicPr>
          <p:cNvPr id="1026" name="Picture 2" descr="D:\Benutzer\Lemke Steffen\Downloads\kisspng-discussion-group-internet-forum-clip-art-focus-group-5b124712662fc4.901423511527924498418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824" y="3676647"/>
            <a:ext cx="2637656" cy="22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4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animEffect transition="in" filter="fade">
                                      <p:cBhvr>
                                        <p:cTn id="15" dur="500"/>
                                        <p:tgtEl>
                                          <p:spTgt spid="7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xEl>
                                              <p:pRg st="3" end="3"/>
                                            </p:txEl>
                                          </p:spTgt>
                                        </p:tgtEl>
                                        <p:attrNameLst>
                                          <p:attrName>style.visibility</p:attrName>
                                        </p:attrNameLst>
                                      </p:cBhvr>
                                      <p:to>
                                        <p:strVal val="visible"/>
                                      </p:to>
                                    </p:set>
                                    <p:animEffect transition="in" filter="fade">
                                      <p:cBhvr>
                                        <p:cTn id="18" dur="500"/>
                                        <p:tgtEl>
                                          <p:spTgt spid="7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4">
                                            <p:txEl>
                                              <p:pRg st="4" end="4"/>
                                            </p:txEl>
                                          </p:spTgt>
                                        </p:tgtEl>
                                        <p:attrNameLst>
                                          <p:attrName>style.visibility</p:attrName>
                                        </p:attrNameLst>
                                      </p:cBhvr>
                                      <p:to>
                                        <p:strVal val="visible"/>
                                      </p:to>
                                    </p:set>
                                    <p:animEffect transition="in" filter="fade">
                                      <p:cBhvr>
                                        <p:cTn id="21" dur="500"/>
                                        <p:tgtEl>
                                          <p:spTgt spid="7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fade">
                                      <p:cBhvr>
                                        <p:cTn id="2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4"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Benutzer\Lemke Steffen\Downloads\kisspng-discussion-group-internet-forum-clip-art-focus-group-5b124712662fc4.90142351152792449841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691" y="1500474"/>
            <a:ext cx="5418621" cy="4520814"/>
          </a:xfrm>
          <a:prstGeom prst="rect">
            <a:avLst/>
          </a:prstGeom>
          <a:noFill/>
          <a:scene3d>
            <a:camera prst="orthographicFront"/>
            <a:lightRig rig="threePt" dir="t"/>
          </a:scene3d>
          <a:sp3d prstMaterial="clear"/>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274638"/>
            <a:ext cx="6560314" cy="1143000"/>
          </a:xfrm>
        </p:spPr>
        <p:txBody>
          <a:bodyPr>
            <a:normAutofit/>
          </a:bodyPr>
          <a:lstStyle/>
          <a:p>
            <a:pPr algn="l"/>
            <a:r>
              <a:rPr lang="de-DE" sz="3200" dirty="0" smtClean="0">
                <a:solidFill>
                  <a:schemeClr val="tx1"/>
                </a:solidFill>
                <a:latin typeface="+mj-lt"/>
              </a:rPr>
              <a:t>*</a:t>
            </a:r>
            <a:r>
              <a:rPr lang="de-DE" sz="3200" dirty="0" err="1" smtClean="0">
                <a:solidFill>
                  <a:schemeClr val="tx1"/>
                </a:solidFill>
                <a:latin typeface="+mj-lt"/>
              </a:rPr>
              <a:t>metrics</a:t>
            </a:r>
            <a:r>
              <a:rPr lang="de-DE" sz="3200" dirty="0" smtClean="0">
                <a:solidFill>
                  <a:schemeClr val="tx1"/>
                </a:solidFill>
                <a:latin typeface="+mj-lt"/>
              </a:rPr>
              <a:t>-Interviews</a:t>
            </a:r>
            <a:endParaRPr lang="en-US" sz="3200" dirty="0">
              <a:solidFill>
                <a:schemeClr val="tx1"/>
              </a:solidFill>
              <a:latin typeface="+mj-lt"/>
            </a:endParaRPr>
          </a:p>
        </p:txBody>
      </p:sp>
      <p:sp>
        <p:nvSpPr>
          <p:cNvPr id="12" name="AutoShape 130" descr="Bildergebnis für qoam"/>
          <p:cNvSpPr>
            <a:spLocks noChangeAspect="1" noChangeArrowheads="1"/>
          </p:cNvSpPr>
          <p:nvPr/>
        </p:nvSpPr>
        <p:spPr bwMode="auto">
          <a:xfrm>
            <a:off x="155575" y="-457200"/>
            <a:ext cx="18288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4" name="Inhaltsplatzhalter 2"/>
          <p:cNvSpPr>
            <a:spLocks noGrp="1"/>
          </p:cNvSpPr>
          <p:nvPr>
            <p:ph idx="1"/>
          </p:nvPr>
        </p:nvSpPr>
        <p:spPr>
          <a:xfrm>
            <a:off x="457200" y="1412776"/>
            <a:ext cx="8229600" cy="4709119"/>
          </a:xfrm>
        </p:spPr>
        <p:txBody>
          <a:bodyPr>
            <a:noAutofit/>
          </a:bodyPr>
          <a:lstStyle/>
          <a:p>
            <a:r>
              <a:rPr lang="en-US" sz="2000" smtClean="0">
                <a:solidFill>
                  <a:schemeClr val="tx1"/>
                </a:solidFill>
                <a:latin typeface="+mj-lt"/>
              </a:rPr>
              <a:t>W</a:t>
            </a:r>
            <a:r>
              <a:rPr lang="de-DE" sz="2000" smtClean="0">
                <a:solidFill>
                  <a:schemeClr val="tx1"/>
                </a:solidFill>
                <a:latin typeface="+mj-lt"/>
              </a:rPr>
              <a:t>hich concerns do interviewees have regarding </a:t>
            </a:r>
            <a:r>
              <a:rPr lang="de-DE" sz="2000" b="1" smtClean="0">
                <a:solidFill>
                  <a:schemeClr val="tx1"/>
                </a:solidFill>
                <a:latin typeface="+mj-lt"/>
              </a:rPr>
              <a:t>web-based metrics (i.e. altmetrics or usage metrics) </a:t>
            </a:r>
            <a:r>
              <a:rPr lang="de-DE" sz="2000" smtClean="0">
                <a:solidFill>
                  <a:schemeClr val="tx1"/>
                </a:solidFill>
                <a:latin typeface="+mj-lt"/>
              </a:rPr>
              <a:t>in particular?</a:t>
            </a:r>
          </a:p>
          <a:p>
            <a:pPr lvl="1">
              <a:buFont typeface="Wingdings" panose="05000000000000000000" pitchFamily="2" charset="2"/>
              <a:buChar char="Ø"/>
            </a:pPr>
            <a:endParaRPr lang="en-US" sz="2000" smtClean="0">
              <a:solidFill>
                <a:schemeClr val="tx1"/>
              </a:solidFill>
              <a:latin typeface="+mj-lt"/>
            </a:endParaRPr>
          </a:p>
          <a:p>
            <a:pPr lvl="1">
              <a:buFont typeface="Wingdings" panose="05000000000000000000" pitchFamily="2" charset="2"/>
              <a:buChar char="Ø"/>
            </a:pPr>
            <a:r>
              <a:rPr lang="en-US" sz="2000" smtClean="0">
                <a:solidFill>
                  <a:schemeClr val="tx1"/>
                </a:solidFill>
                <a:latin typeface="+mj-lt"/>
              </a:rPr>
              <a:t>Lack </a:t>
            </a:r>
            <a:r>
              <a:rPr lang="en-US" sz="2000">
                <a:solidFill>
                  <a:schemeClr val="tx1"/>
                </a:solidFill>
                <a:latin typeface="+mj-lt"/>
              </a:rPr>
              <a:t>of </a:t>
            </a:r>
            <a:r>
              <a:rPr lang="en-US" sz="2000" smtClean="0">
                <a:solidFill>
                  <a:schemeClr val="tx1"/>
                </a:solidFill>
                <a:latin typeface="+mj-lt"/>
              </a:rPr>
              <a:t>familiarity with them </a:t>
            </a:r>
            <a:r>
              <a:rPr lang="en-US" sz="2000">
                <a:solidFill>
                  <a:schemeClr val="tx1"/>
                </a:solidFill>
                <a:latin typeface="+mj-lt"/>
              </a:rPr>
              <a:t>=&gt; lack of </a:t>
            </a:r>
            <a:r>
              <a:rPr lang="en-US" sz="2000" smtClean="0">
                <a:solidFill>
                  <a:schemeClr val="tx1"/>
                </a:solidFill>
                <a:latin typeface="+mj-lt"/>
              </a:rPr>
              <a:t>trust</a:t>
            </a: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r>
              <a:rPr lang="de-DE" sz="2000" smtClean="0">
                <a:solidFill>
                  <a:schemeClr val="tx1"/>
                </a:solidFill>
                <a:latin typeface="+mj-lt"/>
              </a:rPr>
              <a:t>Web-based metrics are particularly vulnerable to being gamed</a:t>
            </a: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r>
              <a:rPr lang="de-DE" sz="2000" smtClean="0">
                <a:solidFill>
                  <a:schemeClr val="tx1"/>
                </a:solidFill>
                <a:latin typeface="+mj-lt"/>
              </a:rPr>
              <a:t>Mostly measure the extent of authors‘ networks, not relevance</a:t>
            </a: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r>
              <a:rPr lang="de-DE" sz="2000" smtClean="0">
                <a:solidFill>
                  <a:schemeClr val="tx1"/>
                </a:solidFill>
                <a:latin typeface="+mj-lt"/>
              </a:rPr>
              <a:t>Social</a:t>
            </a:r>
            <a:r>
              <a:rPr lang="de-DE" sz="2000" b="1">
                <a:solidFill>
                  <a:schemeClr val="tx1"/>
                </a:solidFill>
              </a:rPr>
              <a:t> </a:t>
            </a:r>
            <a:r>
              <a:rPr lang="de-DE" sz="2000" smtClean="0">
                <a:solidFill>
                  <a:schemeClr val="tx1"/>
                </a:solidFill>
                <a:latin typeface="+mj-lt"/>
              </a:rPr>
              <a:t>media</a:t>
            </a:r>
            <a:r>
              <a:rPr lang="de-DE" sz="2000" b="1" smtClean="0">
                <a:solidFill>
                  <a:schemeClr val="tx1"/>
                </a:solidFill>
              </a:rPr>
              <a:t>-</a:t>
            </a:r>
            <a:r>
              <a:rPr lang="de-DE" sz="2000" smtClean="0">
                <a:solidFill>
                  <a:schemeClr val="tx1"/>
                </a:solidFill>
                <a:latin typeface="+mj-lt"/>
              </a:rPr>
              <a:t>based metrics might put theoretical/foundational work at a disadvantage versus empirical work</a:t>
            </a: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endParaRPr lang="en-US" sz="2000" smtClean="0">
              <a:solidFill>
                <a:schemeClr val="tx1"/>
              </a:solidFill>
              <a:latin typeface="+mj-lt"/>
            </a:endParaRP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endParaRPr lang="de-DE" sz="2000">
              <a:solidFill>
                <a:schemeClr val="tx1"/>
              </a:solidFill>
              <a:latin typeface="+mj-lt"/>
            </a:endParaRPr>
          </a:p>
          <a:p>
            <a:pPr lvl="1">
              <a:buFont typeface="Wingdings" panose="05000000000000000000" pitchFamily="2" charset="2"/>
              <a:buChar char="Ø"/>
            </a:pPr>
            <a:endParaRPr lang="de-DE" sz="2000" smtClean="0">
              <a:solidFill>
                <a:schemeClr val="tx1"/>
              </a:solidFill>
              <a:latin typeface="+mj-lt"/>
            </a:endParaRPr>
          </a:p>
          <a:p>
            <a:pPr lvl="1">
              <a:buFont typeface="Wingdings" panose="05000000000000000000" pitchFamily="2" charset="2"/>
              <a:buChar char="Ø"/>
            </a:pPr>
            <a:endParaRPr lang="en-US" sz="2000">
              <a:solidFill>
                <a:schemeClr val="tx1"/>
              </a:solidFill>
              <a:latin typeface="+mj-lt"/>
            </a:endParaRPr>
          </a:p>
          <a:p>
            <a:pPr>
              <a:buFont typeface="Wingdings" panose="05000000000000000000" pitchFamily="2" charset="2"/>
              <a:buChar char="Ø"/>
            </a:pPr>
            <a:endParaRPr lang="en-US" sz="2400" dirty="0">
              <a:solidFill>
                <a:schemeClr val="tx1"/>
              </a:solidFill>
              <a:latin typeface="+mj-lt"/>
            </a:endParaRPr>
          </a:p>
        </p:txBody>
      </p:sp>
      <p:grpSp>
        <p:nvGrpSpPr>
          <p:cNvPr id="5" name="Gruppieren 4"/>
          <p:cNvGrpSpPr/>
          <p:nvPr/>
        </p:nvGrpSpPr>
        <p:grpSpPr>
          <a:xfrm>
            <a:off x="467544" y="2852936"/>
            <a:ext cx="8280920" cy="1188132"/>
            <a:chOff x="467544" y="2456892"/>
            <a:chExt cx="8280920" cy="1188132"/>
          </a:xfrm>
        </p:grpSpPr>
        <p:sp>
          <p:nvSpPr>
            <p:cNvPr id="7" name="Flussdiagramm: Dokument 6"/>
            <p:cNvSpPr/>
            <p:nvPr/>
          </p:nvSpPr>
          <p:spPr>
            <a:xfrm>
              <a:off x="467544" y="2492896"/>
              <a:ext cx="8208912" cy="1080120"/>
            </a:xfrm>
            <a:prstGeom prst="flowChartDocument">
              <a:avLst/>
            </a:prstGeom>
            <a:solidFill>
              <a:schemeClr val="accent3">
                <a:lumMod val="20000"/>
                <a:lumOff val="80000"/>
              </a:schemeClr>
            </a:solidFill>
            <a:ln w="1270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haltsplatzhalter 3"/>
            <p:cNvSpPr txBox="1">
              <a:spLocks/>
            </p:cNvSpPr>
            <p:nvPr/>
          </p:nvSpPr>
          <p:spPr>
            <a:xfrm>
              <a:off x="518864" y="2456892"/>
              <a:ext cx="8229600" cy="11881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en-US" sz="1600" b="1" smtClean="0">
                  <a:solidFill>
                    <a:schemeClr val="tx1"/>
                  </a:solidFill>
                </a:rPr>
                <a:t>“Most [altmetrics] I just don't know, I have to admit. […]This is always a problem, when I don't understand their metric, what does it tell me? And if I then need to invest a lot of time to understand the metric or if it's not even publicly available, then I can just not use it.”</a:t>
              </a:r>
              <a:endParaRPr lang="en-US" sz="1600" dirty="0">
                <a:solidFill>
                  <a:schemeClr val="tx1"/>
                </a:solidFill>
              </a:endParaRPr>
            </a:p>
          </p:txBody>
        </p:sp>
      </p:grpSp>
      <p:grpSp>
        <p:nvGrpSpPr>
          <p:cNvPr id="14" name="Gruppieren 13"/>
          <p:cNvGrpSpPr/>
          <p:nvPr/>
        </p:nvGrpSpPr>
        <p:grpSpPr>
          <a:xfrm>
            <a:off x="590872" y="2960948"/>
            <a:ext cx="8229600" cy="1296144"/>
            <a:chOff x="683568" y="3933056"/>
            <a:chExt cx="8229600" cy="1296144"/>
          </a:xfrm>
        </p:grpSpPr>
        <p:sp>
          <p:nvSpPr>
            <p:cNvPr id="9" name="Flussdiagramm: Dokument 8"/>
            <p:cNvSpPr/>
            <p:nvPr/>
          </p:nvSpPr>
          <p:spPr>
            <a:xfrm>
              <a:off x="683568" y="3933056"/>
              <a:ext cx="8208912" cy="1080120"/>
            </a:xfrm>
            <a:prstGeom prst="flowChartDocument">
              <a:avLst/>
            </a:prstGeom>
            <a:solidFill>
              <a:schemeClr val="accent3">
                <a:lumMod val="20000"/>
                <a:lumOff val="80000"/>
              </a:schemeClr>
            </a:solidFill>
            <a:ln w="1270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nhaltsplatzhalter 3"/>
            <p:cNvSpPr txBox="1">
              <a:spLocks/>
            </p:cNvSpPr>
            <p:nvPr/>
          </p:nvSpPr>
          <p:spPr>
            <a:xfrm>
              <a:off x="683568" y="3954760"/>
              <a:ext cx="8229600" cy="1274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en-US" sz="1600" b="1" smtClean="0">
                  <a:solidFill>
                    <a:schemeClr val="tx1"/>
                  </a:solidFill>
                </a:rPr>
                <a:t>“The point is, […] is everyone in the same knowledge what they mean? And the more [metrics] there are out there, the more – at least as an early career scientist – the more you resign. The more you kind of give up to really look through all this.”</a:t>
              </a:r>
            </a:p>
          </p:txBody>
        </p:sp>
      </p:grpSp>
      <p:grpSp>
        <p:nvGrpSpPr>
          <p:cNvPr id="16" name="Gruppieren 15"/>
          <p:cNvGrpSpPr/>
          <p:nvPr/>
        </p:nvGrpSpPr>
        <p:grpSpPr>
          <a:xfrm>
            <a:off x="721468" y="3104964"/>
            <a:ext cx="8243020" cy="1080120"/>
            <a:chOff x="1835696" y="4581128"/>
            <a:chExt cx="8243020" cy="1080120"/>
          </a:xfrm>
        </p:grpSpPr>
        <p:sp>
          <p:nvSpPr>
            <p:cNvPr id="8" name="Flussdiagramm: Dokument 7"/>
            <p:cNvSpPr/>
            <p:nvPr/>
          </p:nvSpPr>
          <p:spPr>
            <a:xfrm>
              <a:off x="1835696" y="4581128"/>
              <a:ext cx="8208912" cy="1080120"/>
            </a:xfrm>
            <a:prstGeom prst="flowChartDocument">
              <a:avLst/>
            </a:prstGeom>
            <a:solidFill>
              <a:schemeClr val="accent3">
                <a:lumMod val="20000"/>
                <a:lumOff val="80000"/>
              </a:schemeClr>
            </a:solidFill>
            <a:ln w="12700">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nhaltsplatzhalter 3"/>
            <p:cNvSpPr txBox="1">
              <a:spLocks/>
            </p:cNvSpPr>
            <p:nvPr/>
          </p:nvSpPr>
          <p:spPr>
            <a:xfrm>
              <a:off x="1849116" y="4725144"/>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49DD7"/>
                </a:buClr>
                <a:buFont typeface="Symbol" panose="05050102010706020507" pitchFamily="18" charset="2"/>
                <a:buChar char=""/>
                <a:defRPr sz="3200" kern="1200">
                  <a:solidFill>
                    <a:srgbClr val="3D325E"/>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914400" rtl="0" eaLnBrk="1" latinLnBrk="0" hangingPunct="1">
                <a:spcBef>
                  <a:spcPct val="20000"/>
                </a:spcBef>
                <a:buClr>
                  <a:srgbClr val="EC6236"/>
                </a:buClr>
                <a:buFont typeface="Symbol" panose="05050102010706020507" pitchFamily="18" charset="2"/>
                <a:buChar char=""/>
                <a:defRPr sz="2800" kern="1200">
                  <a:solidFill>
                    <a:srgbClr val="3D325E"/>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spcBef>
                  <a:spcPct val="20000"/>
                </a:spcBef>
                <a:buClr>
                  <a:srgbClr val="9A9B9B"/>
                </a:buClr>
                <a:buFont typeface="Symbol" panose="05050102010706020507" pitchFamily="18" charset="2"/>
                <a:buChar char=""/>
                <a:defRPr sz="2400" kern="1200">
                  <a:solidFill>
                    <a:srgbClr val="3D325E"/>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spcBef>
                  <a:spcPct val="20000"/>
                </a:spcBef>
                <a:buClr>
                  <a:srgbClr val="9A9B9B"/>
                </a:buClr>
                <a:buFont typeface="Symbol" panose="05050102010706020507" pitchFamily="18" charset="2"/>
                <a:buChar char=""/>
                <a:defRPr sz="2000" kern="1200">
                  <a:solidFill>
                    <a:srgbClr val="3D325E"/>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Symbol" panose="05050102010706020507" pitchFamily="18" charset="2"/>
                <a:buNone/>
              </a:pPr>
              <a:r>
                <a:rPr lang="en-US" sz="1600" b="1" smtClean="0">
                  <a:solidFill>
                    <a:schemeClr val="tx1"/>
                  </a:solidFill>
                </a:rPr>
                <a:t>“I don't know most of the metrics and I am not sure where the data comes from, so I don't trust it.”</a:t>
              </a:r>
              <a:endParaRPr lang="en-US" sz="1600" dirty="0">
                <a:solidFill>
                  <a:schemeClr val="tx1"/>
                </a:solidFill>
              </a:endParaRPr>
            </a:p>
          </p:txBody>
        </p:sp>
      </p:grpSp>
      <p:sp>
        <p:nvSpPr>
          <p:cNvPr id="17"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a:solidFill>
                  <a:schemeClr val="tx1"/>
                </a:solidFill>
              </a:rPr>
              <a:t>6</a:t>
            </a:r>
            <a:endParaRPr lang="en-US" sz="1400" dirty="0">
              <a:solidFill>
                <a:schemeClr val="tx1"/>
              </a:solidFill>
            </a:endParaRPr>
          </a:p>
        </p:txBody>
      </p:sp>
    </p:spTree>
    <p:extLst>
      <p:ext uri="{BB962C8B-B14F-4D97-AF65-F5344CB8AC3E}">
        <p14:creationId xmlns:p14="http://schemas.microsoft.com/office/powerpoint/2010/main" val="2036229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animEffect transition="in" filter="fade">
                                      <p:cBhvr>
                                        <p:cTn id="12" dur="500"/>
                                        <p:tgtEl>
                                          <p:spTgt spid="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4">
                                            <p:txEl>
                                              <p:pRg st="7" end="7"/>
                                            </p:txEl>
                                          </p:spTgt>
                                        </p:tgtEl>
                                        <p:attrNameLst>
                                          <p:attrName>style.visibility</p:attrName>
                                        </p:attrNameLst>
                                      </p:cBhvr>
                                      <p:to>
                                        <p:strVal val="visible"/>
                                      </p:to>
                                    </p:set>
                                    <p:animEffect transition="in" filter="fade">
                                      <p:cBhvr>
                                        <p:cTn id="35" dur="500"/>
                                        <p:tgtEl>
                                          <p:spTgt spid="7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4">
                                            <p:txEl>
                                              <p:pRg st="9" end="9"/>
                                            </p:txEl>
                                          </p:spTgt>
                                        </p:tgtEl>
                                        <p:attrNameLst>
                                          <p:attrName>style.visibility</p:attrName>
                                        </p:attrNameLst>
                                      </p:cBhvr>
                                      <p:to>
                                        <p:strVal val="visible"/>
                                      </p:to>
                                    </p:set>
                                    <p:animEffect transition="in" filter="fade">
                                      <p:cBhvr>
                                        <p:cTn id="40" dur="500"/>
                                        <p:tgtEl>
                                          <p:spTgt spid="7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4">
                                            <p:txEl>
                                              <p:pRg st="11" end="11"/>
                                            </p:txEl>
                                          </p:spTgt>
                                        </p:tgtEl>
                                        <p:attrNameLst>
                                          <p:attrName>style.visibility</p:attrName>
                                        </p:attrNameLst>
                                      </p:cBhvr>
                                      <p:to>
                                        <p:strVal val="visible"/>
                                      </p:to>
                                    </p:set>
                                    <p:animEffect transition="in" filter="fade">
                                      <p:cBhvr>
                                        <p:cTn id="45" dur="500"/>
                                        <p:tgtEl>
                                          <p:spTgt spid="7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Rechteck 257"/>
          <p:cNvSpPr/>
          <p:nvPr/>
        </p:nvSpPr>
        <p:spPr>
          <a:xfrm>
            <a:off x="457200"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 Many things that </a:t>
            </a:r>
            <a:r>
              <a:rPr lang="en-US" i="1">
                <a:solidFill>
                  <a:schemeClr val="tx1"/>
                </a:solidFill>
                <a:ea typeface="Calibri"/>
                <a:cs typeface="Times New Roman"/>
              </a:rPr>
              <a:t>are easy to grasp for everyone receive a lot of attention. That need not be (and in my view is not) positively correlated with the quality</a:t>
            </a:r>
            <a:r>
              <a:rPr lang="en-US" i="1" smtClean="0">
                <a:solidFill>
                  <a:schemeClr val="tx1"/>
                </a:solidFill>
                <a:ea typeface="Calibri"/>
                <a:cs typeface="Times New Roman"/>
              </a:rPr>
              <a:t>. […]”</a:t>
            </a:r>
            <a:endParaRPr lang="en-US" i="1">
              <a:solidFill>
                <a:schemeClr val="tx1"/>
              </a:solidFill>
            </a:endParaRPr>
          </a:p>
        </p:txBody>
      </p:sp>
      <p:sp>
        <p:nvSpPr>
          <p:cNvPr id="259"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Gerade Verbindung 6"/>
          <p:cNvCxnSpPr>
            <a:stCxn id="3" idx="4"/>
          </p:cNvCxnSpPr>
          <p:nvPr/>
        </p:nvCxnSpPr>
        <p:spPr>
          <a:xfrm flipH="1">
            <a:off x="755576" y="3095963"/>
            <a:ext cx="3008" cy="1917213"/>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wipe(left)">
                                      <p:cBhvr>
                                        <p:cTn id="1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457200"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 Many things that </a:t>
            </a:r>
            <a:r>
              <a:rPr lang="en-US" i="1">
                <a:solidFill>
                  <a:schemeClr val="tx1"/>
                </a:solidFill>
                <a:ea typeface="Calibri"/>
                <a:cs typeface="Times New Roman"/>
              </a:rPr>
              <a:t>are easy to grasp for everyone receive a lot of attention. That need not be (and in my view is not) positively correlated with the quality</a:t>
            </a:r>
            <a:r>
              <a:rPr lang="en-US" i="1" smtClean="0">
                <a:solidFill>
                  <a:schemeClr val="tx1"/>
                </a:solidFill>
                <a:ea typeface="Calibri"/>
                <a:cs typeface="Times New Roman"/>
              </a:rPr>
              <a:t>. […]”</a:t>
            </a:r>
            <a:endParaRPr lang="en-US" i="1">
              <a:solidFill>
                <a:schemeClr val="tx1"/>
              </a:solidFill>
            </a:endParaRPr>
          </a:p>
        </p:txBody>
      </p:sp>
      <p:sp>
        <p:nvSpPr>
          <p:cNvPr id="32" name="Rechteck 31"/>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„They could be faked by bots, especially likes or posts and retweets.“</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Gerade Verbindung 6"/>
          <p:cNvCxnSpPr>
            <a:stCxn id="3" idx="4"/>
          </p:cNvCxnSpPr>
          <p:nvPr/>
        </p:nvCxnSpPr>
        <p:spPr>
          <a:xfrm flipH="1">
            <a:off x="755576" y="3095963"/>
            <a:ext cx="3008" cy="1917213"/>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9" idx="4"/>
          </p:cNvCxnSpPr>
          <p:nvPr/>
        </p:nvCxnSpPr>
        <p:spPr>
          <a:xfrm>
            <a:off x="1690601" y="4572127"/>
            <a:ext cx="1079" cy="44104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29641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xit" presetSubtype="8" fill="hold" grpId="0" nodeType="withEffect">
                                  <p:stCondLst>
                                    <p:cond delay="0"/>
                                  </p:stCondLst>
                                  <p:childTnLst>
                                    <p:animEffect transition="out" filter="wipe(left)">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„They could be faked by bots, especially likes or posts and retweets.“</a:t>
            </a:r>
            <a:endParaRPr lang="en-US" i="1">
              <a:solidFill>
                <a:schemeClr val="tx1"/>
              </a:solidFill>
            </a:endParaRPr>
          </a:p>
        </p:txBody>
      </p:sp>
      <p:sp>
        <p:nvSpPr>
          <p:cNvPr id="25" name="Rechteck 24"/>
          <p:cNvSpPr/>
          <p:nvPr/>
        </p:nvSpPr>
        <p:spPr>
          <a:xfrm>
            <a:off x="467544" y="5085184"/>
            <a:ext cx="82646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smtClean="0">
                <a:solidFill>
                  <a:schemeClr val="tx1"/>
                </a:solidFill>
              </a:rPr>
              <a:t>„These metrics are sometimes helpful to find important research, but very limited in evaluating researchers.“</a:t>
            </a:r>
            <a:endParaRPr lang="en-US" i="1">
              <a:solidFill>
                <a:schemeClr val="tx1"/>
              </a:solidFill>
            </a:endParaRPr>
          </a:p>
        </p:txBody>
      </p:sp>
      <p:sp>
        <p:nvSpPr>
          <p:cNvPr id="21" name="Slide Number Placeholder 4"/>
          <p:cNvSpPr txBox="1">
            <a:spLocks/>
          </p:cNvSpPr>
          <p:nvPr/>
        </p:nvSpPr>
        <p:spPr>
          <a:xfrm>
            <a:off x="6588224" y="6232227"/>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smtClean="0">
                <a:solidFill>
                  <a:schemeClr val="tx1"/>
                </a:solidFill>
              </a:rPr>
              <a:t>7</a:t>
            </a:r>
            <a:endParaRPr lang="en-US" sz="1400" dirty="0">
              <a:solidFill>
                <a:schemeClr val="tx1"/>
              </a:solidFill>
            </a:endParaRPr>
          </a:p>
        </p:txBody>
      </p:sp>
      <p:sp>
        <p:nvSpPr>
          <p:cNvPr id="3" name="Abgerundete rechteckige Legende 2"/>
          <p:cNvSpPr/>
          <p:nvPr/>
        </p:nvSpPr>
        <p:spPr>
          <a:xfrm>
            <a:off x="107504" y="1556792"/>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Merely measure popularity/ dissemination efforts</a:t>
            </a:r>
            <a:endParaRPr lang="en-US">
              <a:solidFill>
                <a:schemeClr val="tx1"/>
              </a:solidFill>
            </a:endParaRPr>
          </a:p>
        </p:txBody>
      </p:sp>
      <p:sp>
        <p:nvSpPr>
          <p:cNvPr id="9" name="Abgerundete rechteckige Legende 8"/>
          <p:cNvSpPr/>
          <p:nvPr/>
        </p:nvSpPr>
        <p:spPr>
          <a:xfrm>
            <a:off x="1039521" y="303295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Vulnerable to gaming/ manipulation</a:t>
            </a:r>
            <a:endParaRPr lang="en-US">
              <a:solidFill>
                <a:schemeClr val="tx1"/>
              </a:solidFill>
            </a:endParaRPr>
          </a:p>
        </p:txBody>
      </p:sp>
      <p:sp>
        <p:nvSpPr>
          <p:cNvPr id="11" name="Abgerundete rechteckige Legende 10"/>
          <p:cNvSpPr/>
          <p:nvPr/>
        </p:nvSpPr>
        <p:spPr>
          <a:xfrm>
            <a:off x="2992655" y="1592796"/>
            <a:ext cx="2232248" cy="1368152"/>
          </a:xfrm>
          <a:prstGeom prst="wedgeRoundRectCallout">
            <a:avLst/>
          </a:prstGeom>
          <a:solidFill>
            <a:schemeClr val="accent3">
              <a:lumMod val="20000"/>
              <a:lumOff val="80000"/>
            </a:schemeClr>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Helpful for specific use cases</a:t>
            </a:r>
            <a:endParaRPr lang="en-US">
              <a:solidFill>
                <a:schemeClr val="tx1"/>
              </a:solidFill>
            </a:endParaRPr>
          </a:p>
        </p:txBody>
      </p:sp>
      <p:sp>
        <p:nvSpPr>
          <p:cNvPr id="5" name="Abgerundetes Rechteck 4"/>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 Verbindung 22"/>
          <p:cNvCxnSpPr>
            <a:stCxn id="9" idx="4"/>
          </p:cNvCxnSpPr>
          <p:nvPr/>
        </p:nvCxnSpPr>
        <p:spPr>
          <a:xfrm>
            <a:off x="1690601" y="4572127"/>
            <a:ext cx="1079" cy="44104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323528" y="5013176"/>
            <a:ext cx="8542312" cy="1224136"/>
          </a:xfrm>
          <a:prstGeom prst="roundRect">
            <a:avLst/>
          </a:prstGeom>
          <a:noFill/>
          <a:ln w="15875">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p:nvCxnSpPr>
        <p:spPr>
          <a:xfrm flipH="1">
            <a:off x="3635896" y="3131967"/>
            <a:ext cx="7839" cy="1881209"/>
          </a:xfrm>
          <a:prstGeom prst="line">
            <a:avLst/>
          </a:prstGeom>
          <a:ln w="12700">
            <a:solidFill>
              <a:schemeClr val="accent3">
                <a:lumMod val="50000"/>
              </a:schemeClr>
            </a:solidFill>
            <a:prstDash val="lgDash"/>
            <a:tailEnd type="stealth"/>
          </a:ln>
        </p:spPr>
        <p:style>
          <a:lnRef idx="1">
            <a:schemeClr val="accent1"/>
          </a:lnRef>
          <a:fillRef idx="0">
            <a:schemeClr val="accent1"/>
          </a:fillRef>
          <a:effectRef idx="0">
            <a:schemeClr val="accent1"/>
          </a:effectRef>
          <a:fontRef idx="minor">
            <a:schemeClr val="tx1"/>
          </a:fontRef>
        </p:style>
      </p:cxnSp>
      <p:sp>
        <p:nvSpPr>
          <p:cNvPr id="14" name="Titel 1"/>
          <p:cNvSpPr txBox="1">
            <a:spLocks/>
          </p:cNvSpPr>
          <p:nvPr/>
        </p:nvSpPr>
        <p:spPr>
          <a:xfrm>
            <a:off x="457200" y="269776"/>
            <a:ext cx="67070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D325E"/>
                </a:solidFill>
                <a:latin typeface="Roboto" panose="02000000000000000000" pitchFamily="2" charset="0"/>
                <a:ea typeface="Roboto" panose="02000000000000000000" pitchFamily="2" charset="0"/>
                <a:cs typeface="Roboto" panose="02000000000000000000" pitchFamily="2" charset="0"/>
              </a:defRPr>
            </a:lvl1pPr>
          </a:lstStyle>
          <a:p>
            <a:pPr algn="l"/>
            <a:r>
              <a:rPr lang="en-US" sz="2200">
                <a:solidFill>
                  <a:schemeClr val="tx1"/>
                </a:solidFill>
                <a:latin typeface="+mj-lt"/>
              </a:rPr>
              <a:t>*metrics-Survey </a:t>
            </a:r>
            <a:r>
              <a:rPr lang="en-US" sz="2200" smtClean="0">
                <a:solidFill>
                  <a:schemeClr val="tx1"/>
                </a:solidFill>
                <a:latin typeface="+mj-lt"/>
              </a:rPr>
              <a:t>2018:</a:t>
            </a:r>
            <a:br>
              <a:rPr lang="en-US" sz="2200" smtClean="0">
                <a:solidFill>
                  <a:schemeClr val="tx1"/>
                </a:solidFill>
                <a:latin typeface="+mj-lt"/>
              </a:rPr>
            </a:br>
            <a:r>
              <a:rPr lang="en-US" sz="2200" smtClean="0">
                <a:solidFill>
                  <a:schemeClr val="tx1"/>
                </a:solidFill>
                <a:latin typeface="+mj-lt"/>
              </a:rPr>
              <a:t>Which thoughts or concerns do German researchers have about using metrics for research evaluation (n = 320)?</a:t>
            </a:r>
            <a:endParaRPr lang="en-US" sz="2200" dirty="0">
              <a:solidFill>
                <a:schemeClr val="tx1"/>
              </a:solidFill>
              <a:latin typeface="+mj-lt"/>
            </a:endParaRPr>
          </a:p>
        </p:txBody>
      </p:sp>
    </p:spTree>
    <p:extLst>
      <p:ext uri="{BB962C8B-B14F-4D97-AF65-F5344CB8AC3E}">
        <p14:creationId xmlns:p14="http://schemas.microsoft.com/office/powerpoint/2010/main" val="24837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xit" presetSubtype="8" fill="hold" grpId="0" nodeType="withEffect">
                                  <p:stCondLst>
                                    <p:cond delay="0"/>
                                  </p:stCondLst>
                                  <p:childTnLst>
                                    <p:animEffect transition="out" filter="wipe(left)">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11" grpId="0" animBg="1"/>
    </p:bldLst>
  </p:timing>
</p:sld>
</file>

<file path=ppt/theme/theme1.xml><?xml version="1.0" encoding="utf-8"?>
<a:theme xmlns:a="http://schemas.openxmlformats.org/drawingml/2006/main" name="Präsentation_final">
  <a:themeElements>
    <a:clrScheme name="metrics">
      <a:dk1>
        <a:sysClr val="windowText" lastClr="000000"/>
      </a:dk1>
      <a:lt1>
        <a:sysClr val="window" lastClr="FFFFFF"/>
      </a:lt1>
      <a:dk2>
        <a:srgbClr val="3D325E"/>
      </a:dk2>
      <a:lt2>
        <a:srgbClr val="EEECE1"/>
      </a:lt2>
      <a:accent1>
        <a:srgbClr val="449DD7"/>
      </a:accent1>
      <a:accent2>
        <a:srgbClr val="EC6236"/>
      </a:accent2>
      <a:accent3>
        <a:srgbClr val="9A9B9B"/>
      </a:accent3>
      <a:accent4>
        <a:srgbClr val="FFFFFF"/>
      </a:accent4>
      <a:accent5>
        <a:srgbClr val="FFFFFF"/>
      </a:accent5>
      <a:accent6>
        <a:srgbClr val="FFFFF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Präsentation_final</Template>
  <TotalTime>0</TotalTime>
  <Words>1669</Words>
  <Application>Microsoft Office PowerPoint</Application>
  <PresentationFormat>Bildschirmpräsentation (4:3)</PresentationFormat>
  <Paragraphs>215</Paragraphs>
  <Slides>17</Slides>
  <Notes>15</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Präsentation_final</vt:lpstr>
      <vt:lpstr>Attitudes towards altmetrics from German researchers:  Insights from the *metrics-project</vt:lpstr>
      <vt:lpstr>A bit of context…</vt:lpstr>
      <vt:lpstr>PowerPoint-Präsentation</vt:lpstr>
      <vt:lpstr>PowerPoint-Präsentation</vt:lpstr>
      <vt:lpstr>*metrics-Interviews</vt:lpstr>
      <vt:lpstr>*metrics-Interviews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ZBW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Steffen Lemke</dc:creator>
  <cp:lastModifiedBy>Steffen Lemke</cp:lastModifiedBy>
  <cp:revision>256</cp:revision>
  <cp:lastPrinted>2017-09-15T12:21:54Z</cp:lastPrinted>
  <dcterms:created xsi:type="dcterms:W3CDTF">2017-08-28T15:22:44Z</dcterms:created>
  <dcterms:modified xsi:type="dcterms:W3CDTF">2020-01-29T13:56:53Z</dcterms:modified>
</cp:coreProperties>
</file>