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5143500" type="screen16x9"/>
  <p:notesSz cx="6858000" cy="9144000"/>
  <p:embeddedFontLst>
    <p:embeddedFont>
      <p:font typeface="Avenir" panose="02000503020000020003" pitchFamily="2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ato" panose="020F0502020204030203" pitchFamily="34" charset="77"/>
      <p:regular r:id="rId45"/>
      <p:bold r:id="rId46"/>
      <p:italic r:id="rId47"/>
      <p:boldItalic r:id="rId48"/>
    </p:embeddedFont>
    <p:embeddedFont>
      <p:font typeface="Raleway" panose="020B0503030101060003" pitchFamily="34" charset="77"/>
      <p:regular r:id="rId49"/>
      <p:bold r:id="rId50"/>
      <p:italic r:id="rId51"/>
      <p:boldItalic r:id="rId52"/>
    </p:embeddedFont>
    <p:embeddedFont>
      <p:font typeface="Raleway Light" panose="020B0503030101060003" pitchFamily="34" charset="77"/>
      <p:regular r:id="rId53"/>
      <p:bold r:id="rId54"/>
      <p:italic r:id="rId55"/>
      <p:boldItalic r:id="rId56"/>
    </p:embeddedFont>
    <p:embeddedFont>
      <p:font typeface="Shadows Into Light" panose="02000000000000000000" pitchFamily="2" charset="77"/>
      <p:regular r:id="rId57"/>
    </p:embeddedFont>
    <p:embeddedFont>
      <p:font typeface="Tahoma" panose="020B0604030504040204" pitchFamily="3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01A5C8-7A7A-4BE4-A53D-2214BE6F01EB}">
  <a:tblStyle styleId="{B201A5C8-7A7A-4BE4-A53D-2214BE6F01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6b8a0d6e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76b8a0d6e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6c16c9f5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6c16c9f5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6b8b8bb40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6b8b8bb40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6b8b8bb40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6b8b8bb40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6b8b8bb40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6b8b8bb40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6b8b8bb40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6b8b8bb40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6b8b8bb4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6b8b8bb40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6b8b8bb40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6b8b8bb40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6b8b8bb40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6b8b8bb40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6b8b8bb4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6b8b8bb4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6b8b8bb40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6b8b8bb40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6b8a0d6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6b8a0d6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6b8b8bb40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6b8b8bb40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6beea3c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6beea3c4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6beea3c4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6beea3c4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6b8b8bb40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6b8b8bb40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6b8b8bb40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6b8b8bb40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6c16c9f5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6c16c9f5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6c16c9f5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6c16c9f5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6c16c9f5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6c16c9f5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6c16c9f5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6c16c9f5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6c16c9f5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6c16c9f5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6b8a0d6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6b8a0d6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6c16c9f5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6c16c9f5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6c16c9f5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6c16c9f5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6c16c9f5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6c16c9f5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6c16c9f5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6c16c9f5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6c16c9f5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6c16c9f5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6c16c9f5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6c16c9f5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6b8b8bb4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76b8b8bb4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6b8b8bb4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6b8b8bb4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76b8b8bb4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6b8b8bb40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76b8b8bb40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6b8b8bb40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76b8b8bb40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6b8b8bb40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6b8b8bb40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6b8b8bb40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6b8b8bb40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None/>
              <a:defRPr sz="4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742950" marR="0" lvl="1" indent="-28575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143000" marR="0" lvl="2" indent="-2286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600200" marR="0" lvl="3" indent="-2286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057400" marR="0" lvl="4" indent="-2286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514600" marR="0" lvl="5" indent="-2286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3047703" y="3992851"/>
            <a:ext cx="3047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6096270" y="3992851"/>
            <a:ext cx="3047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" y="3992851"/>
            <a:ext cx="3047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1" y="4591410"/>
            <a:ext cx="495300" cy="46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ahoma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3047703" y="3992851"/>
            <a:ext cx="3047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6096270" y="3992851"/>
            <a:ext cx="3047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1" y="3992851"/>
            <a:ext cx="3047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1" y="4591410"/>
            <a:ext cx="495300" cy="46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1" y="4591410"/>
            <a:ext cx="495300" cy="46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rgbClr val="2185C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7356367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8250312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1" y="5066326"/>
            <a:ext cx="893700" cy="77100"/>
          </a:xfrm>
          <a:prstGeom prst="rect">
            <a:avLst/>
          </a:prstGeom>
          <a:solidFill>
            <a:srgbClr val="5B5B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1" y="4591410"/>
            <a:ext cx="495300" cy="46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1" y="4591410"/>
            <a:ext cx="495300" cy="46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l="10702" t="25352" r="10426" b="27699"/>
          <a:stretch/>
        </p:blipFill>
        <p:spPr>
          <a:xfrm>
            <a:off x="7924800" y="4719864"/>
            <a:ext cx="1219200" cy="290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altmetric.com/blog/plastic-pollution-biodegradation-and-the-greater-wax-moth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o.org/topics/tl/altmetrics_initiativ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metric.com/details/1451498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ctrTitle"/>
          </p:nvPr>
        </p:nvSpPr>
        <p:spPr>
          <a:xfrm>
            <a:off x="3162812" y="451684"/>
            <a:ext cx="5828700" cy="23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 sz="3600"/>
              <a:t>Open Access and </a:t>
            </a:r>
            <a:r>
              <a:rPr lang="en" sz="3600" dirty="0" err="1"/>
              <a:t>Altmetrics</a:t>
            </a:r>
            <a:r>
              <a:rPr lang="en" sz="3600" dirty="0"/>
              <a:t> in Germany</a:t>
            </a:r>
            <a:endParaRPr b="0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25" y="703000"/>
            <a:ext cx="2324625" cy="23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3255500" y="2597125"/>
            <a:ext cx="55122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January 2020</a:t>
            </a:r>
            <a:endParaRPr sz="11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The Altmetric Top 100 - 2019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311700" y="1078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/>
              <a:t>12 of the Top 100 have authors with German affiliation: University of Tübingen; University of Erlangen-Nuremberg; Ruhr University Bochum; Klinikum der Universität München; Infektionsmedizinisches Centrum Hamburg; RWTH Aachen University; University Medical Center Hamburg-Eppendorf; Potsdam Institute for Climate Impact Research; German Institute of Human Nutrition; German Cancer Research Center; University of Würzburg; University of Hamburg; University Medical Center; Hamburg-Eppendorf; University of Freiburg; Paul Ehrlich Institut; Max Planck; Institute for Chemistry; German Centre for Cardiovascular Research; Leibniz Institute for Zoo and Wildlife Research; Social Science Research Center Berlin</a:t>
            </a:r>
            <a:endParaRPr sz="1100"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5" y="2586162"/>
            <a:ext cx="9143999" cy="255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457200" y="13349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Variations exist between fields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Skewed outliers; many zeros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Varies by language, publishing format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Time, age and date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Therefore, like-for-like comparisons are essential, e.g., compare Policy citations between Social Sciences book chapters published in Germany in 2014.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Altmetric data shows similar characteristics to citation data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457200" y="13349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What are the characteristics of the data in ‘altmetrics’?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Do any altmetrics data correlate with citations?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lphaL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Mendeley does, across all fields, from soon after publishing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lphaL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Other data, eg, Twitter, media coverage have a relationship with citation, but it’s as part of a complex path of discovery, access and use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Research focus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Qualitative analysis / narrative building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5772"/>
            <a:ext cx="4645200" cy="34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5444850" y="3920075"/>
            <a:ext cx="3498000" cy="102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https://www.altmetric.com/blog/plastic-pollution-biodegradation-and-the-greater-wax-moth/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Avenir"/>
                <a:ea typeface="Avenir"/>
                <a:cs typeface="Avenir"/>
                <a:sym typeface="Avenir"/>
              </a:rPr>
              <a:t>https://www.altmetric.com/blog/research-narratives-with-dimensions-and-altmetric-therapeutic-cannabis/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1650" y="1215779"/>
            <a:ext cx="4041601" cy="23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7471" y="1815871"/>
            <a:ext cx="5754076" cy="29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/>
          <p:nvPr/>
        </p:nvSpPr>
        <p:spPr>
          <a:xfrm>
            <a:off x="7931725" y="4009950"/>
            <a:ext cx="9198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Search for metoo / sexual harrassment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The Open Access Advantages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1" name="Google Shape;231;p35"/>
          <p:cNvSpPr txBox="1">
            <a:spLocks noGrp="1"/>
          </p:cNvSpPr>
          <p:nvPr>
            <p:ph type="body" idx="1"/>
          </p:nvPr>
        </p:nvSpPr>
        <p:spPr>
          <a:xfrm>
            <a:off x="457200" y="13349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The presence of a </a:t>
            </a:r>
            <a:r>
              <a:rPr lang="en" sz="1800" i="1">
                <a:latin typeface="Avenir"/>
                <a:ea typeface="Avenir"/>
                <a:cs typeface="Avenir"/>
                <a:sym typeface="Avenir"/>
              </a:rPr>
              <a:t>citation 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advantage for OA research has been confirmed in the literature.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Early research suggested that the </a:t>
            </a:r>
            <a:r>
              <a:rPr lang="en" sz="1800" i="1">
                <a:latin typeface="Avenir"/>
                <a:ea typeface="Avenir"/>
                <a:cs typeface="Avenir"/>
                <a:sym typeface="Avenir"/>
              </a:rPr>
              <a:t>citation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 advantage ‘fades away’ over time, ie, that non-OA ‘catches-up’.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But this is not consistent, and seems to vary by OA type (and other factors)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An </a:t>
            </a:r>
            <a:r>
              <a:rPr lang="en" sz="1800" i="1">
                <a:latin typeface="Avenir"/>
                <a:ea typeface="Avenir"/>
                <a:cs typeface="Avenir"/>
                <a:sym typeface="Avenir"/>
              </a:rPr>
              <a:t>altmetric 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advantage has only been researched to a limited extent (I am preparing a paper on books at the moment)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390825" y="205975"/>
            <a:ext cx="82959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Media Coverage of Psychology Research (%)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37" name="Google Shape;237;p36"/>
          <p:cNvGraphicFramePr/>
          <p:nvPr/>
        </p:nvGraphicFramePr>
        <p:xfrm>
          <a:off x="390825" y="11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{B201A5C8-7A7A-4BE4-A53D-2214BE6F01EB}</a:tableStyleId>
              </a:tblPr>
              <a:tblGrid>
                <a:gridCol w="54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Austria</a:t>
                      </a:r>
                      <a:endParaRPr sz="12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Denmark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France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Germany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Netherlands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Switzerland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United Kingdom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2014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24.0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2015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2016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2017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17.7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8" name="Google Shape;238;p36"/>
          <p:cNvSpPr txBox="1"/>
          <p:nvPr/>
        </p:nvSpPr>
        <p:spPr>
          <a:xfrm>
            <a:off x="865900" y="4440000"/>
            <a:ext cx="76611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Percentage of research publications with media coverage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513" y="945338"/>
            <a:ext cx="6411274" cy="36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390825" y="205975"/>
            <a:ext cx="82959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Media Coverage of Engineering Research (%)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45" name="Google Shape;245;p37"/>
          <p:cNvGraphicFramePr/>
          <p:nvPr/>
        </p:nvGraphicFramePr>
        <p:xfrm>
          <a:off x="390825" y="11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{B201A5C8-7A7A-4BE4-A53D-2214BE6F01EB}</a:tableStyleId>
              </a:tblPr>
              <a:tblGrid>
                <a:gridCol w="54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Austria</a:t>
                      </a:r>
                      <a:endParaRPr sz="12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Denmark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France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Germany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Netherlands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Switzerland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United Kingdom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2014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2.5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4.1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1.1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4.5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1.8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5.3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2.3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2.0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5.1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2015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5.1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2016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7.1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4.8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2017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5.0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5.0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" name="Google Shape;246;p37"/>
          <p:cNvSpPr txBox="1"/>
          <p:nvPr/>
        </p:nvSpPr>
        <p:spPr>
          <a:xfrm>
            <a:off x="865900" y="4440000"/>
            <a:ext cx="76611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Percentage of research publications with media coverage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524" y="847312"/>
            <a:ext cx="6364825" cy="35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390825" y="205975"/>
            <a:ext cx="82959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Media Coverage of Humanities (%)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53" name="Google Shape;253;p38"/>
          <p:cNvGraphicFramePr/>
          <p:nvPr/>
        </p:nvGraphicFramePr>
        <p:xfrm>
          <a:off x="390825" y="11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{B201A5C8-7A7A-4BE4-A53D-2214BE6F01EB}</a:tableStyleId>
              </a:tblPr>
              <a:tblGrid>
                <a:gridCol w="54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Austria</a:t>
                      </a:r>
                      <a:endParaRPr sz="12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Denmark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France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Germany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Netherlands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Switzerland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United Kingdom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8.2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11.6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5.6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10.0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5.2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12.5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7.3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5.9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15.9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9.5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16.0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12.3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16.4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12.9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17.4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13.7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18.4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4" name="Google Shape;254;p38"/>
          <p:cNvSpPr txBox="1"/>
          <p:nvPr/>
        </p:nvSpPr>
        <p:spPr>
          <a:xfrm>
            <a:off x="865900" y="4440000"/>
            <a:ext cx="76611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Percentage of research publications with media coverage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525" y="835675"/>
            <a:ext cx="6382876" cy="37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390825" y="205975"/>
            <a:ext cx="82959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Social Media Coverage of Psychology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61" name="Google Shape;261;p39"/>
          <p:cNvGraphicFramePr/>
          <p:nvPr/>
        </p:nvGraphicFramePr>
        <p:xfrm>
          <a:off x="390825" y="11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{B201A5C8-7A7A-4BE4-A53D-2214BE6F01EB}</a:tableStyleId>
              </a:tblPr>
              <a:tblGrid>
                <a:gridCol w="54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Austria</a:t>
                      </a:r>
                      <a:endParaRPr sz="12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Denmark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France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Germany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Netherlands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Switzerland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United Kingdom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2014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36.7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71.9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39.8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61.7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38.4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60.1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42.8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55.3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71.2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43.9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66.9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51.6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74.2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2015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35.7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67.4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60.6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47.7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72.2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59.8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76.4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52.0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2016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67.0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42.9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68.6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42.8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65.1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48.3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76.3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56.8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77.8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46.0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74.7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45.8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80.1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2017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39.8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74.8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67.7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70.4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56.4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78.9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46.7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46.9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80.2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38.1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68.8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55.3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71.3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56.6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79.6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49.4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72.8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53.5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82.1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2" name="Google Shape;262;p39"/>
          <p:cNvSpPr txBox="1"/>
          <p:nvPr/>
        </p:nvSpPr>
        <p:spPr>
          <a:xfrm>
            <a:off x="865900" y="4440000"/>
            <a:ext cx="76611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Percentage of research publications with media coverage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525" y="953525"/>
            <a:ext cx="6252250" cy="35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390825" y="205975"/>
            <a:ext cx="82959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Social Coverage of Engineering Research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69" name="Google Shape;269;p40"/>
          <p:cNvGraphicFramePr/>
          <p:nvPr/>
        </p:nvGraphicFramePr>
        <p:xfrm>
          <a:off x="390825" y="11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{B201A5C8-7A7A-4BE4-A53D-2214BE6F01EB}</a:tableStyleId>
              </a:tblPr>
              <a:tblGrid>
                <a:gridCol w="54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Austria</a:t>
                      </a:r>
                      <a:endParaRPr sz="12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Denmark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France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Germany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Netherlands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Switzerland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United Kingdom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26.7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12.8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15.5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9.9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21.8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9.7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24.9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16.8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28.1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28.4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12.6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30.4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24.7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28.2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34.9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33.3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29.5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29.2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31.6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36.8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41.1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36.1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28.6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31.4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41.1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22.2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45.1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38.9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31.6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35.8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41.0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22.7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45.3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24.3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47.5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43.3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0" name="Google Shape;270;p40"/>
          <p:cNvSpPr txBox="1"/>
          <p:nvPr/>
        </p:nvSpPr>
        <p:spPr>
          <a:xfrm>
            <a:off x="865900" y="4440000"/>
            <a:ext cx="76611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Percentage of research publications with media coverage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525" y="917600"/>
            <a:ext cx="6488401" cy="364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277625"/>
            <a:ext cx="8520600" cy="46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we’ll cover</a:t>
            </a:r>
            <a:endParaRPr sz="3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little housekeeping </a:t>
            </a:r>
            <a:b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Presentation 1 </a:t>
            </a: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brief introduction to altmetrics and Altmetric - Mike Taylor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 many German researchers featured in Altmetric’s Top 100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 the altmetrics of German papers compare to those in Europe - News, Social Media, Patents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 Altmetric data can be used to measure the effect that publishing OA has had on the influence and reach of German researc</a:t>
            </a: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Presentation 2 </a:t>
            </a: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Attitudes towards altmetrics from German researchers: Insights from the *metrics-project - Steffen Lemke, ZBW</a:t>
            </a:r>
            <a:b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 i="1">
                <a:solidFill>
                  <a:srgbClr val="4A4A4A"/>
                </a:solidFill>
              </a:rPr>
              <a:t>Steffen Lemke is a researcher of the Web Science team at the ZBW Leibniz Information Centre for Economics in Kiel, Germany, where he pursues a PhD in Computer Science. Steffen does research </a:t>
            </a:r>
            <a:br>
              <a:rPr lang="en" sz="1350" i="1">
                <a:solidFill>
                  <a:srgbClr val="4A4A4A"/>
                </a:solidFill>
              </a:rPr>
            </a:br>
            <a:r>
              <a:rPr lang="en" sz="1350" i="1">
                <a:solidFill>
                  <a:srgbClr val="4A4A4A"/>
                </a:solidFill>
              </a:rPr>
              <a:t>in topics related to scientometrics and science communication. He has a particular interest in </a:t>
            </a:r>
            <a:br>
              <a:rPr lang="en" sz="1350" i="1">
                <a:solidFill>
                  <a:srgbClr val="4A4A4A"/>
                </a:solidFill>
              </a:rPr>
            </a:br>
            <a:r>
              <a:rPr lang="en" sz="1350" i="1">
                <a:solidFill>
                  <a:srgbClr val="4A4A4A"/>
                </a:solidFill>
              </a:rPr>
              <a:t>evaluation systems of science and how they affect the ways researchers work.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450" y="4131550"/>
            <a:ext cx="904300" cy="9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>
            <a:spLocks noGrp="1"/>
          </p:cNvSpPr>
          <p:nvPr>
            <p:ph type="title"/>
          </p:nvPr>
        </p:nvSpPr>
        <p:spPr>
          <a:xfrm>
            <a:off x="390825" y="205975"/>
            <a:ext cx="82959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Social Coverage of Humanities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77" name="Google Shape;277;p41"/>
          <p:cNvGraphicFramePr/>
          <p:nvPr/>
        </p:nvGraphicFramePr>
        <p:xfrm>
          <a:off x="390825" y="11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{B201A5C8-7A7A-4BE4-A53D-2214BE6F01EB}</a:tableStyleId>
              </a:tblPr>
              <a:tblGrid>
                <a:gridCol w="54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Austria</a:t>
                      </a:r>
                      <a:endParaRPr sz="12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Denmark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France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Germany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Netherlands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Switzerland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United Kingdom</a:t>
                      </a:r>
                      <a:endParaRPr sz="12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46.4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35.6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41.6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29.7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36.6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25.7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39.1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10.7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46.4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46.9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37.2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59.8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48.9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41.5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51.3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28.0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45.8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48.1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42.6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53.7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35.6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51.2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35.4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66.6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34.3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48.7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39.5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53.5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33.2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47.9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32.2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52.2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42.5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60.7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47.0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53.6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38.3</a:t>
                      </a: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69.8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47.6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41.2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56.5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34.4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54.8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54.6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47.0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65.0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22.6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64.6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39.0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73.1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59.5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44.1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62.0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34.4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51.3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38.5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55.6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45.1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70.6</a:t>
                      </a: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38.4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62.7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47.6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76.0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8" name="Google Shape;278;p41"/>
          <p:cNvSpPr txBox="1"/>
          <p:nvPr/>
        </p:nvSpPr>
        <p:spPr>
          <a:xfrm>
            <a:off x="865900" y="4440000"/>
            <a:ext cx="76611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Percentage of research publications with media coverage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9" name="Google Shape;2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525" y="871225"/>
            <a:ext cx="6310862" cy="35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"/>
            <a:ext cx="7885288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Patent coverage - chemical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"/>
            <a:ext cx="7885288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3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Patent coverage - engineering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"/>
            <a:ext cx="7885288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Patent coverage - biological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4449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Patent coverage - medical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500" y="1683988"/>
            <a:ext cx="3676650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" y="-152400"/>
            <a:ext cx="375033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6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Wikipedia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7643559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Wikipedia coverage - chemical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52" y="0"/>
            <a:ext cx="78769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8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Wikipedia coverage - physical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23" name="Google Shape;323;p48"/>
          <p:cNvCxnSpPr/>
          <p:nvPr/>
        </p:nvCxnSpPr>
        <p:spPr>
          <a:xfrm>
            <a:off x="694150" y="2225475"/>
            <a:ext cx="6503100" cy="1815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1016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9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Wikipedia coverage - medical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30" name="Google Shape;330;p49"/>
          <p:cNvCxnSpPr/>
          <p:nvPr/>
        </p:nvCxnSpPr>
        <p:spPr>
          <a:xfrm>
            <a:off x="143975" y="2148450"/>
            <a:ext cx="6932400" cy="2046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225"/>
            <a:ext cx="7562049" cy="493787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0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Wikipedia coverage - biological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37" name="Google Shape;337;p50"/>
          <p:cNvGrpSpPr/>
          <p:nvPr/>
        </p:nvGrpSpPr>
        <p:grpSpPr>
          <a:xfrm>
            <a:off x="152399" y="1886174"/>
            <a:ext cx="8813855" cy="2714821"/>
            <a:chOff x="121950" y="1741325"/>
            <a:chExt cx="8791875" cy="2937800"/>
          </a:xfrm>
        </p:grpSpPr>
        <p:cxnSp>
          <p:nvCxnSpPr>
            <p:cNvPr id="338" name="Google Shape;338;p50"/>
            <p:cNvCxnSpPr/>
            <p:nvPr/>
          </p:nvCxnSpPr>
          <p:spPr>
            <a:xfrm>
              <a:off x="121950" y="1741325"/>
              <a:ext cx="6591300" cy="20796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39" name="Google Shape;339;p50"/>
            <p:cNvSpPr txBox="1"/>
            <p:nvPr/>
          </p:nvSpPr>
          <p:spPr>
            <a:xfrm>
              <a:off x="6140925" y="3909025"/>
              <a:ext cx="2772900" cy="7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OA advantage appears to grow over time</a:t>
              </a:r>
              <a:endParaRPr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202475"/>
            <a:ext cx="8520600" cy="4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Housekeeping</a:t>
            </a:r>
            <a:endParaRPr sz="3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 are recording - registrants will receive a link 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All attendees are currently muted 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Technical issues? Please send the “host” a private chat for assistance 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Questions? Type them into the chat box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646225" y="69850"/>
            <a:ext cx="1161300" cy="1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450" y="4131550"/>
            <a:ext cx="904300" cy="9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601" cy="475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1" y="2133471"/>
            <a:ext cx="4267198" cy="227498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1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Policy documents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39" y="0"/>
            <a:ext cx="74537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2"/>
          <p:cNvSpPr txBox="1">
            <a:spLocks noGrp="1"/>
          </p:cNvSpPr>
          <p:nvPr>
            <p:ph type="title"/>
          </p:nvPr>
        </p:nvSpPr>
        <p:spPr>
          <a:xfrm>
            <a:off x="3891500" y="205975"/>
            <a:ext cx="5123400" cy="19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Policy coverage - environmental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53" name="Google Shape;353;p52"/>
          <p:cNvCxnSpPr/>
          <p:nvPr/>
        </p:nvCxnSpPr>
        <p:spPr>
          <a:xfrm>
            <a:off x="196625" y="2132950"/>
            <a:ext cx="6485100" cy="2200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038325" cy="4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3"/>
          <p:cNvSpPr txBox="1">
            <a:spLocks noGrp="1"/>
          </p:cNvSpPr>
          <p:nvPr>
            <p:ph type="title"/>
          </p:nvPr>
        </p:nvSpPr>
        <p:spPr>
          <a:xfrm>
            <a:off x="3891500" y="205975"/>
            <a:ext cx="5123400" cy="19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Policy coverage - studies in earth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60" name="Google Shape;360;p53"/>
          <p:cNvCxnSpPr/>
          <p:nvPr/>
        </p:nvCxnSpPr>
        <p:spPr>
          <a:xfrm>
            <a:off x="58775" y="1639825"/>
            <a:ext cx="5732100" cy="2571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14" y="0"/>
            <a:ext cx="74537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4"/>
          <p:cNvSpPr txBox="1">
            <a:spLocks noGrp="1"/>
          </p:cNvSpPr>
          <p:nvPr>
            <p:ph type="title"/>
          </p:nvPr>
        </p:nvSpPr>
        <p:spPr>
          <a:xfrm>
            <a:off x="3891500" y="205971"/>
            <a:ext cx="4795200" cy="177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Policy coverage - medical sciences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67" name="Google Shape;367;p54"/>
          <p:cNvCxnSpPr/>
          <p:nvPr/>
        </p:nvCxnSpPr>
        <p:spPr>
          <a:xfrm>
            <a:off x="239050" y="1448925"/>
            <a:ext cx="6411000" cy="32028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The nature of the OA advantage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3" name="Google Shape;373;p55"/>
          <p:cNvSpPr txBox="1">
            <a:spLocks noGrp="1"/>
          </p:cNvSpPr>
          <p:nvPr>
            <p:ph type="body" idx="1"/>
          </p:nvPr>
        </p:nvSpPr>
        <p:spPr>
          <a:xfrm>
            <a:off x="457200" y="1136176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360"/>
              </a:spcBef>
              <a:spcAft>
                <a:spcPts val="0"/>
              </a:spcAft>
              <a:buSzPts val="1400"/>
              <a:buFont typeface="Avenir"/>
              <a:buAutoNum type="arabi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It’s likely to be different for attention sources.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AutoNum type="arabi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Some fields have a long-standing OA tradition - Economics, Medicine, Astronomy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AutoNum type="arabi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Theories (for citation and altmetrics) include:</a:t>
            </a:r>
            <a:br>
              <a:rPr lang="en" sz="1400">
                <a:latin typeface="Avenir"/>
                <a:ea typeface="Avenir"/>
                <a:cs typeface="Avenir"/>
                <a:sym typeface="Avenir"/>
              </a:rPr>
            </a:b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AutoNum type="alphaL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Authors are more motivated to share their better research via OA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AutoNum type="alphaL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Activity occurs earlier with OA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AutoNum type="alphaL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OA increases readership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AutoNum type="alphaL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OA is inflating scholarship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AutoNum type="alphaL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OA is inflating activity / citation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venir"/>
              <a:buAutoNum type="alphaLcPeriod"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Infrastructure / exogenous influences, eg Wikipedia’s oabot, REPEC, Arxiv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At least for Altmetric data, (b) is disproved. The OA advantage - if any trend is observed - increases over time. Interestingly, there is emerging evidence - with citations - that there is a Gold vs Green difference, and that possibly authors choose to Gold what they perceive as better papers, and that citations appear earlier. But this is only an observation, not a finding.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Conclusions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9" name="Google Shape;379;p56"/>
          <p:cNvSpPr txBox="1">
            <a:spLocks noGrp="1"/>
          </p:cNvSpPr>
          <p:nvPr>
            <p:ph type="body" idx="1"/>
          </p:nvPr>
        </p:nvSpPr>
        <p:spPr>
          <a:xfrm>
            <a:off x="457200" y="1136175"/>
            <a:ext cx="8229600" cy="383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The Open Access Advantage for Citations has largely confirmed by research.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There are disciplinary differences in the OA Advantage.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The underlying mechanisms to understand the OA Advantage have been explored, and some eliminated.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The OA Advantage for Altmetric data exists for many attention sources, and the disciplinary differences are being explored.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The role of social media, Wikipedia and mass media in propagating the findings of research, readership and engagement have been described in the literature.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AutoNum type="arabicPeriod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Altmetric data may provide a mechanism to describe and understand the OA Advantage, and offers a method to measure the effectiveness of OA strategies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228600" y="-95250"/>
            <a:ext cx="86868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2400" b="1">
                <a:latin typeface="Avenir"/>
                <a:ea typeface="Avenir"/>
                <a:cs typeface="Avenir"/>
                <a:sym typeface="Avenir"/>
              </a:rPr>
              <a:t>Alternative metrics = ANY digital indicator of engagement</a:t>
            </a:r>
            <a:endParaRPr sz="2400" b="1"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40" name="Google Shape;140;p25"/>
          <p:cNvGrpSpPr/>
          <p:nvPr/>
        </p:nvGrpSpPr>
        <p:grpSpPr>
          <a:xfrm>
            <a:off x="174149" y="895350"/>
            <a:ext cx="7391006" cy="4095838"/>
            <a:chOff x="600770" y="546"/>
            <a:chExt cx="6824567" cy="4062928"/>
          </a:xfrm>
        </p:grpSpPr>
        <p:sp>
          <p:nvSpPr>
            <p:cNvPr id="141" name="Google Shape;141;p25"/>
            <p:cNvSpPr/>
            <p:nvPr/>
          </p:nvSpPr>
          <p:spPr>
            <a:xfrm>
              <a:off x="3098883" y="2234974"/>
              <a:ext cx="1828500" cy="1828500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2" name="Google Shape;142;p25"/>
            <p:cNvSpPr txBox="1"/>
            <p:nvPr/>
          </p:nvSpPr>
          <p:spPr>
            <a:xfrm>
              <a:off x="3366657" y="2502748"/>
              <a:ext cx="1293000" cy="12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Research output (article, dataset, clinical trial etc)</a:t>
              </a: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 rot="10800000">
              <a:off x="1240783" y="2888671"/>
              <a:ext cx="1755900" cy="5211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600770" y="2637240"/>
              <a:ext cx="1279800" cy="102390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5" name="Google Shape;145;p25"/>
            <p:cNvSpPr txBox="1"/>
            <p:nvPr/>
          </p:nvSpPr>
          <p:spPr>
            <a:xfrm>
              <a:off x="630760" y="2667230"/>
              <a:ext cx="1220100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Discussions on peer review platforms</a:t>
              </a: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 rot="-8640085">
              <a:off x="1602651" y="1775292"/>
              <a:ext cx="1755803" cy="521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69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130249" y="1007673"/>
              <a:ext cx="1279800" cy="1023900"/>
            </a:xfrm>
            <a:prstGeom prst="roundRect">
              <a:avLst>
                <a:gd name="adj" fmla="val 10000"/>
              </a:avLst>
            </a:prstGeom>
            <a:solidFill>
              <a:srgbClr val="69B1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8" name="Google Shape;148;p25"/>
            <p:cNvSpPr txBox="1"/>
            <p:nvPr/>
          </p:nvSpPr>
          <p:spPr>
            <a:xfrm>
              <a:off x="1160238" y="1037662"/>
              <a:ext cx="1220100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Explanation/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commentary on Wikipedia</a:t>
              </a: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 rot="-6480096">
              <a:off x="2549639" y="1086876"/>
              <a:ext cx="1756063" cy="52112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5CC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2516441" y="546"/>
              <a:ext cx="1279800" cy="1023900"/>
            </a:xfrm>
            <a:prstGeom prst="roundRect">
              <a:avLst>
                <a:gd name="adj" fmla="val 10000"/>
              </a:avLst>
            </a:prstGeom>
            <a:solidFill>
              <a:srgbClr val="5CC77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1" name="Google Shape;151;p25"/>
            <p:cNvSpPr txBox="1"/>
            <p:nvPr/>
          </p:nvSpPr>
          <p:spPr>
            <a:xfrm>
              <a:off x="2546431" y="30535"/>
              <a:ext cx="1220100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Commentary on social media</a:t>
              </a: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 rot="-4278578">
              <a:off x="3745591" y="1100017"/>
              <a:ext cx="1745025" cy="52102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7BD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4257694" y="21980"/>
              <a:ext cx="1279800" cy="1023900"/>
            </a:xfrm>
            <a:prstGeom prst="roundRect">
              <a:avLst>
                <a:gd name="adj" fmla="val 10000"/>
              </a:avLst>
            </a:prstGeom>
            <a:solidFill>
              <a:srgbClr val="7BDB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Google Shape;154;p25"/>
            <p:cNvSpPr txBox="1"/>
            <p:nvPr/>
          </p:nvSpPr>
          <p:spPr>
            <a:xfrm>
              <a:off x="4287683" y="51971"/>
              <a:ext cx="1220100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Coverage in news media/blogs</a:t>
              </a: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 rot="-2159915">
              <a:off x="4667783" y="1775200"/>
              <a:ext cx="1755803" cy="521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D6E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5616060" y="1007673"/>
              <a:ext cx="1279800" cy="1023900"/>
            </a:xfrm>
            <a:prstGeom prst="roundRect">
              <a:avLst>
                <a:gd name="adj" fmla="val 10000"/>
              </a:avLst>
            </a:prstGeom>
            <a:solidFill>
              <a:srgbClr val="D6ED4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7" name="Google Shape;157;p25"/>
            <p:cNvSpPr txBox="1"/>
            <p:nvPr/>
          </p:nvSpPr>
          <p:spPr>
            <a:xfrm>
              <a:off x="5646050" y="1037662"/>
              <a:ext cx="1220100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Citations in non-journal sources (policy docs, Wikipedia)</a:t>
              </a: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5029558" y="2888655"/>
              <a:ext cx="1755900" cy="5211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EA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6145537" y="2637240"/>
              <a:ext cx="1279800" cy="1023900"/>
            </a:xfrm>
            <a:prstGeom prst="roundRect">
              <a:avLst>
                <a:gd name="adj" fmla="val 10000"/>
              </a:avLst>
            </a:prstGeom>
            <a:solidFill>
              <a:srgbClr val="FEA9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0" name="Google Shape;160;p25"/>
            <p:cNvSpPr txBox="1"/>
            <p:nvPr/>
          </p:nvSpPr>
          <p:spPr>
            <a:xfrm>
              <a:off x="6175528" y="2667230"/>
              <a:ext cx="1220100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Engagement on scholarly platforms (F1000)</a:t>
              </a:r>
              <a:endParaRPr/>
            </a:p>
          </p:txBody>
        </p:sp>
      </p:grpSp>
      <p:sp>
        <p:nvSpPr>
          <p:cNvPr id="161" name="Google Shape;161;p25"/>
          <p:cNvSpPr txBox="1"/>
          <p:nvPr/>
        </p:nvSpPr>
        <p:spPr>
          <a:xfrm>
            <a:off x="5835875" y="895350"/>
            <a:ext cx="3137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This definition comes from the NISO Alternative Assessment Metrics Initiative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http://www.niso.org/topics/tl/altmetrics_initiative/</a:t>
            </a:r>
            <a:endParaRPr sz="1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4677316" y="4563826"/>
            <a:ext cx="439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Behaviors identified here are specifically captured by Altmetric.com and do not represent the entirety of behaviors alternative metrics can measure.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" sz="2800" b="1">
                <a:latin typeface="Avenir"/>
                <a:ea typeface="Avenir"/>
                <a:cs typeface="Avenir"/>
                <a:sym typeface="Avenir"/>
              </a:rPr>
              <a:t>Differences between alt and traditional metrics </a:t>
            </a:r>
            <a:r>
              <a:rPr lang="en" sz="2800" b="1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rPr>
              <a:t>– </a:t>
            </a:r>
            <a:r>
              <a:rPr lang="en" sz="2800" b="1" i="1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rPr>
              <a:t>they’re complementary</a:t>
            </a:r>
            <a:endParaRPr sz="2800" b="1">
              <a:solidFill>
                <a:schemeClr val="accent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57200" y="1779813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65" lvl="0" indent="-342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venir"/>
              <a:buChar char="•"/>
            </a:pPr>
            <a:r>
              <a:rPr lang="en" sz="2220">
                <a:latin typeface="Avenir"/>
                <a:ea typeface="Avenir"/>
                <a:cs typeface="Avenir"/>
                <a:sym typeface="Avenir"/>
              </a:rPr>
              <a:t>Slow; take months/years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342865" lvl="0" indent="-34286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venir"/>
              <a:buChar char="•"/>
            </a:pPr>
            <a:r>
              <a:rPr lang="en" sz="2220">
                <a:latin typeface="Avenir"/>
                <a:ea typeface="Avenir"/>
                <a:cs typeface="Avenir"/>
                <a:sym typeface="Avenir"/>
              </a:rPr>
              <a:t>Only for journal articles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342865" lvl="0" indent="-34286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venir"/>
              <a:buChar char="•"/>
            </a:pPr>
            <a:r>
              <a:rPr lang="en" sz="2220">
                <a:latin typeface="Avenir"/>
                <a:ea typeface="Avenir"/>
                <a:cs typeface="Avenir"/>
                <a:sym typeface="Avenir"/>
              </a:rPr>
              <a:t>Reflect one stakeholder group: Other researchers who read/cite journals articles</a:t>
            </a:r>
            <a:endParaRPr sz="222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2"/>
          </p:nvPr>
        </p:nvSpPr>
        <p:spPr>
          <a:xfrm>
            <a:off x="4648200" y="1779813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65" lvl="0" indent="-342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venir"/>
              <a:buChar char="•"/>
            </a:pPr>
            <a:r>
              <a:rPr lang="en" sz="222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rPr>
              <a:t>Immediate</a:t>
            </a:r>
            <a:r>
              <a:rPr lang="en" sz="2220">
                <a:latin typeface="Avenir"/>
                <a:ea typeface="Avenir"/>
                <a:cs typeface="Avenir"/>
                <a:sym typeface="Avenir"/>
              </a:rPr>
              <a:t>; take hours/days/weeks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342865" lvl="0" indent="-34286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venir"/>
              <a:buChar char="•"/>
            </a:pPr>
            <a:r>
              <a:rPr lang="en" sz="2220">
                <a:latin typeface="Avenir"/>
                <a:ea typeface="Avenir"/>
                <a:cs typeface="Avenir"/>
                <a:sym typeface="Avenir"/>
              </a:rPr>
              <a:t>Apply to scholarly outputs </a:t>
            </a:r>
            <a:r>
              <a:rPr lang="en" sz="222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rPr>
              <a:t>broadly </a:t>
            </a:r>
            <a:r>
              <a:rPr lang="en" sz="2220">
                <a:latin typeface="Avenir"/>
                <a:ea typeface="Avenir"/>
                <a:cs typeface="Avenir"/>
                <a:sym typeface="Avenir"/>
              </a:rPr>
              <a:t>(clinicaltrials.gov, articles, data set, books, websites)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342865" lvl="0" indent="-34286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venir"/>
              <a:buChar char="•"/>
            </a:pPr>
            <a:r>
              <a:rPr lang="en" sz="2220">
                <a:latin typeface="Avenir"/>
                <a:ea typeface="Avenir"/>
                <a:cs typeface="Avenir"/>
                <a:sym typeface="Avenir"/>
              </a:rPr>
              <a:t>Reflect </a:t>
            </a:r>
            <a:r>
              <a:rPr lang="en" sz="222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rPr>
              <a:t>diverse stakeholder engagement </a:t>
            </a:r>
            <a:r>
              <a:rPr lang="en" sz="2220">
                <a:latin typeface="Avenir"/>
                <a:ea typeface="Avenir"/>
                <a:cs typeface="Avenir"/>
                <a:sym typeface="Avenir"/>
              </a:rPr>
              <a:t>from policy makers to educators to patients/practitioners</a:t>
            </a:r>
            <a:endParaRPr sz="222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457200" y="1123950"/>
            <a:ext cx="3429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lang="en" sz="2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Traditional journal</a:t>
            </a:r>
            <a:endParaRPr sz="2500">
              <a:solidFill>
                <a:schemeClr val="accent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4626429" y="1165621"/>
            <a:ext cx="3429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lang="en" sz="2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Alternative metrics</a:t>
            </a:r>
            <a:endParaRPr sz="2500">
              <a:solidFill>
                <a:schemeClr val="accent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6" y="106792"/>
            <a:ext cx="9144000" cy="505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38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en" sz="2800">
                <a:latin typeface="Avenir"/>
                <a:ea typeface="Avenir"/>
                <a:cs typeface="Avenir"/>
                <a:sym typeface="Avenir"/>
              </a:rPr>
              <a:t>Known for our colorful donut and real time attention gathering (see tabs)</a:t>
            </a:r>
            <a:endParaRPr sz="28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2" name="Google Shape;182;p28" descr="Screenshot 2017-01-26 17.56.32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00150"/>
            <a:ext cx="9144000" cy="43452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83" name="Google Shape;183;p28"/>
          <p:cNvSpPr txBox="1"/>
          <p:nvPr/>
        </p:nvSpPr>
        <p:spPr>
          <a:xfrm>
            <a:off x="6858000" y="4857750"/>
            <a:ext cx="236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000" b="0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Data as of 26 Jan 2017, 6pm eastern</a:t>
            </a:r>
            <a:endParaRPr sz="1000" b="0" i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Avenir"/>
                <a:ea typeface="Avenir"/>
                <a:cs typeface="Avenir"/>
                <a:sym typeface="Avenir"/>
              </a:rPr>
              <a:t>Tracking multiple types of research output</a:t>
            </a:r>
            <a:endParaRPr sz="3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550" y="1063379"/>
            <a:ext cx="5759871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423500" y="138574"/>
            <a:ext cx="8519100" cy="108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Provider of comprehensive news coverage and policy document citations, patents, social media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338" y="1158292"/>
            <a:ext cx="5712224" cy="377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4">
            <a:alphaModFix/>
          </a:blip>
          <a:srcRect l="21996" t="18783" r="26307" b="15219"/>
          <a:stretch/>
        </p:blipFill>
        <p:spPr>
          <a:xfrm>
            <a:off x="3857499" y="1348712"/>
            <a:ext cx="3422826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Microsoft Macintosh PowerPoint</Application>
  <PresentationFormat>On-screen Show (16:9)</PresentationFormat>
  <Paragraphs>690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Raleway</vt:lpstr>
      <vt:lpstr>Calibri</vt:lpstr>
      <vt:lpstr>Arial</vt:lpstr>
      <vt:lpstr>Shadows Into Light</vt:lpstr>
      <vt:lpstr>Tahoma</vt:lpstr>
      <vt:lpstr>Avenir</vt:lpstr>
      <vt:lpstr>Lato</vt:lpstr>
      <vt:lpstr>Raleway Light</vt:lpstr>
      <vt:lpstr>Simple Light</vt:lpstr>
      <vt:lpstr>Office Theme</vt:lpstr>
      <vt:lpstr>Open Access and Altmetrics in Germany</vt:lpstr>
      <vt:lpstr>PowerPoint Presentation</vt:lpstr>
      <vt:lpstr>PowerPoint Presentation</vt:lpstr>
      <vt:lpstr>Alternative metrics = ANY digital indicator of engagement</vt:lpstr>
      <vt:lpstr>Differences between alt and traditional metrics – they’re complementary</vt:lpstr>
      <vt:lpstr>PowerPoint Presentation</vt:lpstr>
      <vt:lpstr>Known for our colorful donut and real time attention gathering (see tabs)</vt:lpstr>
      <vt:lpstr>Tracking multiple types of research output</vt:lpstr>
      <vt:lpstr>Provider of comprehensive news coverage and policy document citations, patents, social media</vt:lpstr>
      <vt:lpstr>The Altmetric Top 100 - 2019</vt:lpstr>
      <vt:lpstr>Altmetric data shows similar characteristics to citation data</vt:lpstr>
      <vt:lpstr>Research focus</vt:lpstr>
      <vt:lpstr>Qualitative analysis / narrative building</vt:lpstr>
      <vt:lpstr>The Open Access Advantages</vt:lpstr>
      <vt:lpstr>Media Coverage of Psychology Research (%)</vt:lpstr>
      <vt:lpstr>Media Coverage of Engineering Research (%)</vt:lpstr>
      <vt:lpstr>Media Coverage of Humanities (%)</vt:lpstr>
      <vt:lpstr>Social Media Coverage of Psychology</vt:lpstr>
      <vt:lpstr>Social Coverage of Engineering Research</vt:lpstr>
      <vt:lpstr>Social Coverage of Humanities</vt:lpstr>
      <vt:lpstr>Patent coverage - chemical sciences</vt:lpstr>
      <vt:lpstr>Patent coverage - engineering</vt:lpstr>
      <vt:lpstr>Patent coverage - biological sciences</vt:lpstr>
      <vt:lpstr>Patent coverage - medical sciences</vt:lpstr>
      <vt:lpstr>Wikipedia</vt:lpstr>
      <vt:lpstr>Wikipedia coverage - chemical sciences</vt:lpstr>
      <vt:lpstr>Wikipedia coverage - physical sciences</vt:lpstr>
      <vt:lpstr>Wikipedia coverage - medical sciences</vt:lpstr>
      <vt:lpstr>Wikipedia coverage - biological sciences</vt:lpstr>
      <vt:lpstr>Policy documents</vt:lpstr>
      <vt:lpstr>Policy coverage - environmental sciences</vt:lpstr>
      <vt:lpstr>Policy coverage - studies in earth sciences</vt:lpstr>
      <vt:lpstr>Policy coverage - medical sciences</vt:lpstr>
      <vt:lpstr>The nature of the OA advantage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and Altmetrics in Germany</dc:title>
  <cp:lastModifiedBy>josh@altmetric.com</cp:lastModifiedBy>
  <cp:revision>1</cp:revision>
  <dcterms:modified xsi:type="dcterms:W3CDTF">2020-02-11T14:50:16Z</dcterms:modified>
</cp:coreProperties>
</file>