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70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38992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58255812_2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1358255812_2_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1b92e01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51b92e01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51b92e016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51b92e01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Anything</a:t>
            </a:r>
            <a:r>
              <a:rPr lang="en-GB" baseline="0" dirty="0"/>
              <a:t> else? What is the best way to categorise these? Academic, educational, cultural</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3FDF52F-14B4-4F22-BE92-F67D65588C95}" type="slidenum">
              <a:rPr lang="en-GB" smtClean="0"/>
              <a:t>16</a:t>
            </a:fld>
            <a:endParaRPr lang="en-GB"/>
          </a:p>
        </p:txBody>
      </p:sp>
    </p:spTree>
    <p:extLst>
      <p:ext uri="{BB962C8B-B14F-4D97-AF65-F5344CB8AC3E}">
        <p14:creationId xmlns:p14="http://schemas.microsoft.com/office/powerpoint/2010/main" val="150043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51b92e016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851b92e016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51b92e01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51b92e01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51b92e01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51b92e01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51b92e016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51b92e01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51b92e016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51b92e01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51b92e016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51b92e01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51b92e016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51b92e016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16766a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e16766a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51b92e016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51b92e01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51b92e016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51b92e016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51b92e016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51b92e016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51b92e016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51b92e01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e16766ad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g1e16766ad8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749f63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4749f63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25df77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2225df779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16766ad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1e16766ad8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749f630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749f630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4749f630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4749f630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e16766ad8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e16766ad8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e16766ad8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e16766ad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4"/>
          <p:cNvSpPr/>
          <p:nvPr/>
        </p:nvSpPr>
        <p:spPr>
          <a:xfrm>
            <a:off x="0" y="0"/>
            <a:ext cx="9144000" cy="399285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58" name="Google Shape;58;p14"/>
          <p:cNvSpPr txBox="1">
            <a:spLocks noGrp="1"/>
          </p:cNvSpPr>
          <p:nvPr>
            <p:ph type="ctrTitle"/>
          </p:nvPr>
        </p:nvSpPr>
        <p:spPr>
          <a:xfrm>
            <a:off x="685800" y="1583342"/>
            <a:ext cx="7772400" cy="1159875"/>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FFFFFF"/>
              </a:buClr>
              <a:buSzPts val="1400"/>
              <a:buFont typeface="Raleway"/>
              <a:buNone/>
              <a:defRPr sz="4800" b="0" i="0" u="none" strike="noStrike" cap="none">
                <a:solidFill>
                  <a:srgbClr val="FFFFFF"/>
                </a:solidFill>
                <a:latin typeface="Raleway"/>
                <a:ea typeface="Raleway"/>
                <a:cs typeface="Raleway"/>
                <a:sym typeface="Raleway"/>
              </a:defRPr>
            </a:lvl1pPr>
            <a:lvl2pPr lvl="1" indent="0" algn="ctr" rtl="0">
              <a:spcBef>
                <a:spcPts val="0"/>
              </a:spcBef>
              <a:spcAft>
                <a:spcPts val="0"/>
              </a:spcAft>
              <a:buSzPts val="1400"/>
              <a:buNone/>
              <a:defRPr sz="4800">
                <a:solidFill>
                  <a:srgbClr val="FFFFFF"/>
                </a:solidFill>
              </a:defRPr>
            </a:lvl2pPr>
            <a:lvl3pPr lvl="2" indent="0" algn="ctr" rtl="0">
              <a:spcBef>
                <a:spcPts val="0"/>
              </a:spcBef>
              <a:spcAft>
                <a:spcPts val="0"/>
              </a:spcAft>
              <a:buSzPts val="1400"/>
              <a:buNone/>
              <a:defRPr sz="4800">
                <a:solidFill>
                  <a:srgbClr val="FFFFFF"/>
                </a:solidFill>
              </a:defRPr>
            </a:lvl3pPr>
            <a:lvl4pPr lvl="3" indent="0" algn="ctr" rtl="0">
              <a:spcBef>
                <a:spcPts val="0"/>
              </a:spcBef>
              <a:spcAft>
                <a:spcPts val="0"/>
              </a:spcAft>
              <a:buSzPts val="1400"/>
              <a:buNone/>
              <a:defRPr sz="4800">
                <a:solidFill>
                  <a:srgbClr val="FFFFFF"/>
                </a:solidFill>
              </a:defRPr>
            </a:lvl4pPr>
            <a:lvl5pPr lvl="4" indent="0" algn="ctr" rtl="0">
              <a:spcBef>
                <a:spcPts val="0"/>
              </a:spcBef>
              <a:spcAft>
                <a:spcPts val="0"/>
              </a:spcAft>
              <a:buSzPts val="1400"/>
              <a:buNone/>
              <a:defRPr sz="4800">
                <a:solidFill>
                  <a:srgbClr val="FFFFFF"/>
                </a:solidFill>
              </a:defRPr>
            </a:lvl5pPr>
            <a:lvl6pPr lvl="5" indent="0" algn="ctr" rtl="0">
              <a:spcBef>
                <a:spcPts val="0"/>
              </a:spcBef>
              <a:spcAft>
                <a:spcPts val="0"/>
              </a:spcAft>
              <a:buSzPts val="1400"/>
              <a:buNone/>
              <a:defRPr sz="4800">
                <a:solidFill>
                  <a:srgbClr val="FFFFFF"/>
                </a:solidFill>
              </a:defRPr>
            </a:lvl6pPr>
            <a:lvl7pPr lvl="6" indent="0" algn="ctr" rtl="0">
              <a:spcBef>
                <a:spcPts val="0"/>
              </a:spcBef>
              <a:spcAft>
                <a:spcPts val="0"/>
              </a:spcAft>
              <a:buSzPts val="1400"/>
              <a:buNone/>
              <a:defRPr sz="4800">
                <a:solidFill>
                  <a:srgbClr val="FFFFFF"/>
                </a:solidFill>
              </a:defRPr>
            </a:lvl7pPr>
            <a:lvl8pPr lvl="7" indent="0" algn="ctr" rtl="0">
              <a:spcBef>
                <a:spcPts val="0"/>
              </a:spcBef>
              <a:spcAft>
                <a:spcPts val="0"/>
              </a:spcAft>
              <a:buSzPts val="1400"/>
              <a:buNone/>
              <a:defRPr sz="4800">
                <a:solidFill>
                  <a:srgbClr val="FFFFFF"/>
                </a:solidFill>
              </a:defRPr>
            </a:lvl8pPr>
            <a:lvl9pPr lvl="8" indent="0" algn="ctr" rtl="0">
              <a:spcBef>
                <a:spcPts val="0"/>
              </a:spcBef>
              <a:spcAft>
                <a:spcPts val="0"/>
              </a:spcAft>
              <a:buSzPts val="1400"/>
              <a:buNone/>
              <a:defRPr sz="4800">
                <a:solidFill>
                  <a:srgbClr val="FFFFFF"/>
                </a:solidFill>
              </a:defRPr>
            </a:lvl9pPr>
          </a:lstStyle>
          <a:p>
            <a:endParaRPr/>
          </a:p>
        </p:txBody>
      </p:sp>
      <p:sp>
        <p:nvSpPr>
          <p:cNvPr id="59" name="Google Shape;59;p14"/>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marL="342900" marR="0" lvl="0" indent="-342900" algn="ctr" rtl="0">
              <a:spcBef>
                <a:spcPts val="0"/>
              </a:spcBef>
              <a:spcAft>
                <a:spcPts val="0"/>
              </a:spcAft>
              <a:buClr>
                <a:srgbClr val="FFFFFF"/>
              </a:buClr>
              <a:buSzPts val="3200"/>
              <a:buFont typeface="Arial"/>
              <a:buNone/>
              <a:defRPr sz="2400" b="1" i="0" u="none" strike="noStrike" cap="none">
                <a:solidFill>
                  <a:srgbClr val="FFFFFF"/>
                </a:solidFill>
                <a:latin typeface="Lato"/>
                <a:ea typeface="Lato"/>
                <a:cs typeface="Lato"/>
                <a:sym typeface="Lato"/>
              </a:defRPr>
            </a:lvl1pPr>
            <a:lvl2pPr marL="742950" marR="0" lvl="1" indent="-285750" algn="ctr" rtl="0">
              <a:spcBef>
                <a:spcPts val="0"/>
              </a:spcBef>
              <a:spcAft>
                <a:spcPts val="0"/>
              </a:spcAft>
              <a:buClr>
                <a:srgbClr val="FFFFFF"/>
              </a:buClr>
              <a:buSzPts val="2800"/>
              <a:buFont typeface="Arial"/>
              <a:buNone/>
              <a:defRPr sz="2800" b="1" i="0" u="none" strike="noStrike" cap="none">
                <a:solidFill>
                  <a:srgbClr val="FFFFFF"/>
                </a:solidFill>
                <a:latin typeface="Lato"/>
                <a:ea typeface="Lato"/>
                <a:cs typeface="Lato"/>
                <a:sym typeface="Lato"/>
              </a:defRPr>
            </a:lvl2pPr>
            <a:lvl3pPr marL="1143000" marR="0" lvl="2" indent="-228600" algn="ctr" rtl="0">
              <a:spcBef>
                <a:spcPts val="0"/>
              </a:spcBef>
              <a:spcAft>
                <a:spcPts val="0"/>
              </a:spcAft>
              <a:buClr>
                <a:srgbClr val="FFFFFF"/>
              </a:buClr>
              <a:buSzPts val="2400"/>
              <a:buFont typeface="Arial"/>
              <a:buNone/>
              <a:defRPr sz="2400" b="1" i="0" u="none" strike="noStrike" cap="none">
                <a:solidFill>
                  <a:srgbClr val="FFFFFF"/>
                </a:solidFill>
                <a:latin typeface="Lato"/>
                <a:ea typeface="Lato"/>
                <a:cs typeface="Lato"/>
                <a:sym typeface="Lato"/>
              </a:defRPr>
            </a:lvl3pPr>
            <a:lvl4pPr marL="1600200" marR="0" lvl="3" indent="-228600" algn="ctr" rtl="0">
              <a:spcBef>
                <a:spcPts val="0"/>
              </a:spcBef>
              <a:spcAft>
                <a:spcPts val="0"/>
              </a:spcAft>
              <a:buClr>
                <a:srgbClr val="FFFFFF"/>
              </a:buClr>
              <a:buSzPts val="2000"/>
              <a:buFont typeface="Arial"/>
              <a:buNone/>
              <a:defRPr sz="2400" b="1" i="0" u="none" strike="noStrike" cap="none">
                <a:solidFill>
                  <a:srgbClr val="FFFFFF"/>
                </a:solidFill>
                <a:latin typeface="Lato"/>
                <a:ea typeface="Lato"/>
                <a:cs typeface="Lato"/>
                <a:sym typeface="Lato"/>
              </a:defRPr>
            </a:lvl4pPr>
            <a:lvl5pPr marL="2057400" marR="0" lvl="4" indent="-228600" algn="ctr" rtl="0">
              <a:spcBef>
                <a:spcPts val="0"/>
              </a:spcBef>
              <a:spcAft>
                <a:spcPts val="0"/>
              </a:spcAft>
              <a:buClr>
                <a:srgbClr val="FFFFFF"/>
              </a:buClr>
              <a:buSzPts val="2000"/>
              <a:buFont typeface="Arial"/>
              <a:buNone/>
              <a:defRPr sz="2400" b="1" i="0" u="none" strike="noStrike" cap="none">
                <a:solidFill>
                  <a:srgbClr val="FFFFFF"/>
                </a:solidFill>
                <a:latin typeface="Lato"/>
                <a:ea typeface="Lato"/>
                <a:cs typeface="Lato"/>
                <a:sym typeface="Lato"/>
              </a:defRPr>
            </a:lvl5pPr>
            <a:lvl6pPr marL="2514600" marR="0" lvl="5"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6pPr>
            <a:lvl7pPr marL="2971800" marR="0" lvl="6"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7pPr>
            <a:lvl8pPr marL="3429000" marR="0" lvl="7"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8pPr>
            <a:lvl9pPr marL="3886200" marR="0" lvl="8"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9pPr>
          </a:lstStyle>
          <a:p>
            <a:endParaRPr/>
          </a:p>
        </p:txBody>
      </p:sp>
      <p:sp>
        <p:nvSpPr>
          <p:cNvPr id="60" name="Google Shape;60;p14"/>
          <p:cNvSpPr/>
          <p:nvPr/>
        </p:nvSpPr>
        <p:spPr>
          <a:xfrm>
            <a:off x="3047703" y="3992851"/>
            <a:ext cx="3047700"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1" name="Google Shape;61;p14"/>
          <p:cNvSpPr/>
          <p:nvPr/>
        </p:nvSpPr>
        <p:spPr>
          <a:xfrm>
            <a:off x="6096270" y="3992851"/>
            <a:ext cx="3047700"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2" name="Google Shape;62;p14"/>
          <p:cNvSpPr/>
          <p:nvPr/>
        </p:nvSpPr>
        <p:spPr>
          <a:xfrm>
            <a:off x="1" y="3992851"/>
            <a:ext cx="3047700"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Raleway"/>
              <a:buNone/>
              <a:defRPr sz="3600" b="0" i="0" u="none" strike="noStrike" cap="none">
                <a:solidFill>
                  <a:schemeClr val="dk1"/>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6" name="Google Shape;66;p15"/>
          <p:cNvSpPr/>
          <p:nvPr/>
        </p:nvSpPr>
        <p:spPr>
          <a:xfrm>
            <a:off x="7356375"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7" name="Google Shape;67;p15"/>
          <p:cNvSpPr/>
          <p:nvPr/>
        </p:nvSpPr>
        <p:spPr>
          <a:xfrm>
            <a:off x="8250320"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8" name="Google Shape;68;p15"/>
          <p:cNvSpPr/>
          <p:nvPr/>
        </p:nvSpPr>
        <p:spPr>
          <a:xfrm>
            <a:off x="9"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9" name="Google Shape;69;p15"/>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70" name="Google Shape;70;p15"/>
          <p:cNvPicPr preferRelativeResize="0"/>
          <p:nvPr/>
        </p:nvPicPr>
        <p:blipFill rotWithShape="1">
          <a:blip r:embed="rId2">
            <a:alphaModFix/>
          </a:blip>
          <a:srcRect/>
          <a:stretch/>
        </p:blipFill>
        <p:spPr>
          <a:xfrm>
            <a:off x="38101" y="4591410"/>
            <a:ext cx="495300" cy="4695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Raleway"/>
              <a:buNone/>
              <a:defRPr sz="3600" b="0" i="0" u="none" strike="noStrike" cap="none">
                <a:solidFill>
                  <a:schemeClr val="dk1"/>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3" name="Google Shape;73;p16"/>
          <p:cNvSpPr txBox="1">
            <a:spLocks noGrp="1"/>
          </p:cNvSpPr>
          <p:nvPr>
            <p:ph type="body" idx="1"/>
          </p:nvPr>
        </p:nvSpPr>
        <p:spPr>
          <a:xfrm>
            <a:off x="457200" y="1200151"/>
            <a:ext cx="4038600" cy="3394472"/>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2"/>
          </p:nvPr>
        </p:nvSpPr>
        <p:spPr>
          <a:xfrm>
            <a:off x="4648200" y="1200151"/>
            <a:ext cx="4038600" cy="3394472"/>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p:nvPr/>
        </p:nvSpPr>
        <p:spPr>
          <a:xfrm>
            <a:off x="7356375"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76" name="Google Shape;76;p16"/>
          <p:cNvSpPr/>
          <p:nvPr/>
        </p:nvSpPr>
        <p:spPr>
          <a:xfrm>
            <a:off x="8250320"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77" name="Google Shape;77;p16"/>
          <p:cNvSpPr/>
          <p:nvPr/>
        </p:nvSpPr>
        <p:spPr>
          <a:xfrm>
            <a:off x="9"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78" name="Google Shape;78;p16"/>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79" name="Google Shape;79;p16"/>
          <p:cNvPicPr preferRelativeResize="0"/>
          <p:nvPr/>
        </p:nvPicPr>
        <p:blipFill rotWithShape="1">
          <a:blip r:embed="rId2">
            <a:alphaModFix/>
          </a:blip>
          <a:srcRect/>
          <a:stretch/>
        </p:blipFill>
        <p:spPr>
          <a:xfrm>
            <a:off x="38101" y="4591410"/>
            <a:ext cx="495300" cy="46954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Raleway"/>
              <a:buNone/>
              <a:defRPr sz="3600" b="0" i="0" u="none" strike="noStrike" cap="none">
                <a:solidFill>
                  <a:schemeClr val="dk1"/>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Google Shape;82;p17"/>
          <p:cNvSpPr/>
          <p:nvPr/>
        </p:nvSpPr>
        <p:spPr>
          <a:xfrm>
            <a:off x="7356375"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83" name="Google Shape;83;p17"/>
          <p:cNvSpPr/>
          <p:nvPr/>
        </p:nvSpPr>
        <p:spPr>
          <a:xfrm>
            <a:off x="8250320"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84" name="Google Shape;84;p17"/>
          <p:cNvSpPr/>
          <p:nvPr/>
        </p:nvSpPr>
        <p:spPr>
          <a:xfrm>
            <a:off x="9"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85" name="Google Shape;85;p17"/>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86" name="Google Shape;86;p17"/>
          <p:cNvPicPr preferRelativeResize="0"/>
          <p:nvPr/>
        </p:nvPicPr>
        <p:blipFill rotWithShape="1">
          <a:blip r:embed="rId2">
            <a:alphaModFix/>
          </a:blip>
          <a:srcRect/>
          <a:stretch/>
        </p:blipFill>
        <p:spPr>
          <a:xfrm>
            <a:off x="38101" y="4591410"/>
            <a:ext cx="495300" cy="46954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8"/>
          <p:cNvSpPr/>
          <p:nvPr/>
        </p:nvSpPr>
        <p:spPr>
          <a:xfrm>
            <a:off x="7356375"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89" name="Google Shape;89;p18"/>
          <p:cNvSpPr/>
          <p:nvPr/>
        </p:nvSpPr>
        <p:spPr>
          <a:xfrm>
            <a:off x="8250320"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0" name="Google Shape;90;p18"/>
          <p:cNvSpPr/>
          <p:nvPr/>
        </p:nvSpPr>
        <p:spPr>
          <a:xfrm>
            <a:off x="9"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1" name="Google Shape;91;p18"/>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92" name="Google Shape;92;p18"/>
          <p:cNvPicPr preferRelativeResize="0"/>
          <p:nvPr/>
        </p:nvPicPr>
        <p:blipFill rotWithShape="1">
          <a:blip r:embed="rId2">
            <a:alphaModFix/>
          </a:blip>
          <a:srcRect/>
          <a:stretch/>
        </p:blipFill>
        <p:spPr>
          <a:xfrm>
            <a:off x="38101" y="4591410"/>
            <a:ext cx="495300" cy="46954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893700" y="205988"/>
            <a:ext cx="6462600" cy="857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D0D0D"/>
              </a:buClr>
              <a:buSzPts val="1400"/>
              <a:buFont typeface="Raleway"/>
              <a:buNone/>
              <a:defRPr sz="3600" b="0" i="0" u="none" strike="noStrike" cap="none">
                <a:solidFill>
                  <a:srgbClr val="0D0D0D"/>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5" name="Google Shape;95;p19"/>
          <p:cNvSpPr/>
          <p:nvPr/>
        </p:nvSpPr>
        <p:spPr>
          <a:xfrm>
            <a:off x="7356375"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6" name="Google Shape;96;p19"/>
          <p:cNvSpPr/>
          <p:nvPr/>
        </p:nvSpPr>
        <p:spPr>
          <a:xfrm>
            <a:off x="8250320"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7" name="Google Shape;97;p19"/>
          <p:cNvSpPr/>
          <p:nvPr/>
        </p:nvSpPr>
        <p:spPr>
          <a:xfrm>
            <a:off x="9"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8" name="Google Shape;98;p19"/>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9" name="Google Shape;99;p19"/>
          <p:cNvSpPr txBox="1">
            <a:spLocks noGrp="1"/>
          </p:cNvSpPr>
          <p:nvPr>
            <p:ph type="body" idx="1"/>
          </p:nvPr>
        </p:nvSpPr>
        <p:spPr>
          <a:xfrm>
            <a:off x="893700" y="1373592"/>
            <a:ext cx="6462600" cy="3552299"/>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0"/>
              </a:spcBef>
              <a:spcAft>
                <a:spcPts val="0"/>
              </a:spcAft>
              <a:buClr>
                <a:srgbClr val="0D0D0D"/>
              </a:buClr>
              <a:buSzPts val="3200"/>
              <a:buFont typeface="Arial"/>
              <a:buChar char="•"/>
              <a:defRPr sz="3200" b="0" i="0" u="none" strike="noStrike" cap="none">
                <a:solidFill>
                  <a:srgbClr val="0D0D0D"/>
                </a:solidFill>
                <a:latin typeface="Lato"/>
                <a:ea typeface="Lato"/>
                <a:cs typeface="Lato"/>
                <a:sym typeface="Lato"/>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0"/>
        <p:cNvGrpSpPr/>
        <p:nvPr/>
      </p:nvGrpSpPr>
      <p:grpSpPr>
        <a:xfrm>
          <a:off x="0" y="0"/>
          <a:ext cx="0" cy="0"/>
          <a:chOff x="0" y="0"/>
          <a:chExt cx="0" cy="0"/>
        </a:xfrm>
      </p:grpSpPr>
      <p:sp>
        <p:nvSpPr>
          <p:cNvPr id="101" name="Google Shape;101;p20"/>
          <p:cNvSpPr txBox="1">
            <a:spLocks noGrp="1"/>
          </p:cNvSpPr>
          <p:nvPr>
            <p:ph type="ctrTitle"/>
          </p:nvPr>
        </p:nvSpPr>
        <p:spPr>
          <a:xfrm>
            <a:off x="685800" y="1583342"/>
            <a:ext cx="7772400" cy="1159875"/>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FFFFFF"/>
              </a:buClr>
              <a:buSzPts val="1400"/>
              <a:buFont typeface="Raleway"/>
              <a:buNone/>
              <a:defRPr sz="4800" b="0" i="0" u="none" strike="noStrike" cap="none">
                <a:solidFill>
                  <a:srgbClr val="FFFFFF"/>
                </a:solidFill>
                <a:latin typeface="Raleway"/>
                <a:ea typeface="Raleway"/>
                <a:cs typeface="Raleway"/>
                <a:sym typeface="Raleway"/>
              </a:defRPr>
            </a:lvl1pPr>
            <a:lvl2pPr lvl="1" indent="0" algn="ctr" rtl="0">
              <a:spcBef>
                <a:spcPts val="0"/>
              </a:spcBef>
              <a:spcAft>
                <a:spcPts val="0"/>
              </a:spcAft>
              <a:buSzPts val="1400"/>
              <a:buNone/>
              <a:defRPr sz="4800">
                <a:solidFill>
                  <a:srgbClr val="FFFFFF"/>
                </a:solidFill>
              </a:defRPr>
            </a:lvl2pPr>
            <a:lvl3pPr lvl="2" indent="0" algn="ctr" rtl="0">
              <a:spcBef>
                <a:spcPts val="0"/>
              </a:spcBef>
              <a:spcAft>
                <a:spcPts val="0"/>
              </a:spcAft>
              <a:buSzPts val="1400"/>
              <a:buNone/>
              <a:defRPr sz="4800">
                <a:solidFill>
                  <a:srgbClr val="FFFFFF"/>
                </a:solidFill>
              </a:defRPr>
            </a:lvl3pPr>
            <a:lvl4pPr lvl="3" indent="0" algn="ctr" rtl="0">
              <a:spcBef>
                <a:spcPts val="0"/>
              </a:spcBef>
              <a:spcAft>
                <a:spcPts val="0"/>
              </a:spcAft>
              <a:buSzPts val="1400"/>
              <a:buNone/>
              <a:defRPr sz="4800">
                <a:solidFill>
                  <a:srgbClr val="FFFFFF"/>
                </a:solidFill>
              </a:defRPr>
            </a:lvl4pPr>
            <a:lvl5pPr lvl="4" indent="0" algn="ctr" rtl="0">
              <a:spcBef>
                <a:spcPts val="0"/>
              </a:spcBef>
              <a:spcAft>
                <a:spcPts val="0"/>
              </a:spcAft>
              <a:buSzPts val="1400"/>
              <a:buNone/>
              <a:defRPr sz="4800">
                <a:solidFill>
                  <a:srgbClr val="FFFFFF"/>
                </a:solidFill>
              </a:defRPr>
            </a:lvl5pPr>
            <a:lvl6pPr lvl="5" indent="0" algn="ctr" rtl="0">
              <a:spcBef>
                <a:spcPts val="0"/>
              </a:spcBef>
              <a:spcAft>
                <a:spcPts val="0"/>
              </a:spcAft>
              <a:buSzPts val="1400"/>
              <a:buNone/>
              <a:defRPr sz="4800">
                <a:solidFill>
                  <a:srgbClr val="FFFFFF"/>
                </a:solidFill>
              </a:defRPr>
            </a:lvl6pPr>
            <a:lvl7pPr lvl="6" indent="0" algn="ctr" rtl="0">
              <a:spcBef>
                <a:spcPts val="0"/>
              </a:spcBef>
              <a:spcAft>
                <a:spcPts val="0"/>
              </a:spcAft>
              <a:buSzPts val="1400"/>
              <a:buNone/>
              <a:defRPr sz="4800">
                <a:solidFill>
                  <a:srgbClr val="FFFFFF"/>
                </a:solidFill>
              </a:defRPr>
            </a:lvl7pPr>
            <a:lvl8pPr lvl="7" indent="0" algn="ctr" rtl="0">
              <a:spcBef>
                <a:spcPts val="0"/>
              </a:spcBef>
              <a:spcAft>
                <a:spcPts val="0"/>
              </a:spcAft>
              <a:buSzPts val="1400"/>
              <a:buNone/>
              <a:defRPr sz="4800">
                <a:solidFill>
                  <a:srgbClr val="FFFFFF"/>
                </a:solidFill>
              </a:defRPr>
            </a:lvl8pPr>
            <a:lvl9pPr lvl="8" indent="0" algn="ctr" rtl="0">
              <a:spcBef>
                <a:spcPts val="0"/>
              </a:spcBef>
              <a:spcAft>
                <a:spcPts val="0"/>
              </a:spcAft>
              <a:buSzPts val="1400"/>
              <a:buNone/>
              <a:defRPr sz="4800">
                <a:solidFill>
                  <a:srgbClr val="FFFFFF"/>
                </a:solidFill>
              </a:defRPr>
            </a:lvl9pPr>
          </a:lstStyle>
          <a:p>
            <a:endParaRPr/>
          </a:p>
        </p:txBody>
      </p:sp>
      <p:sp>
        <p:nvSpPr>
          <p:cNvPr id="102" name="Google Shape;102;p20"/>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marL="342900" marR="0" lvl="0" indent="-342900" algn="ctr" rtl="0">
              <a:spcBef>
                <a:spcPts val="0"/>
              </a:spcBef>
              <a:spcAft>
                <a:spcPts val="0"/>
              </a:spcAft>
              <a:buClr>
                <a:srgbClr val="FFFFFF"/>
              </a:buClr>
              <a:buSzPts val="3200"/>
              <a:buFont typeface="Arial"/>
              <a:buNone/>
              <a:defRPr sz="2400" b="1" i="0" u="none" strike="noStrike" cap="none">
                <a:solidFill>
                  <a:srgbClr val="FFFFFF"/>
                </a:solidFill>
                <a:latin typeface="Lato"/>
                <a:ea typeface="Lato"/>
                <a:cs typeface="Lato"/>
                <a:sym typeface="Lato"/>
              </a:defRPr>
            </a:lvl1pPr>
            <a:lvl2pPr marL="742950" marR="0" lvl="1" indent="-285750" algn="ctr" rtl="0">
              <a:spcBef>
                <a:spcPts val="0"/>
              </a:spcBef>
              <a:spcAft>
                <a:spcPts val="0"/>
              </a:spcAft>
              <a:buClr>
                <a:srgbClr val="FFFFFF"/>
              </a:buClr>
              <a:buSzPts val="2800"/>
              <a:buFont typeface="Arial"/>
              <a:buNone/>
              <a:defRPr sz="2800" b="1" i="0" u="none" strike="noStrike" cap="none">
                <a:solidFill>
                  <a:srgbClr val="FFFFFF"/>
                </a:solidFill>
                <a:latin typeface="Lato"/>
                <a:ea typeface="Lato"/>
                <a:cs typeface="Lato"/>
                <a:sym typeface="Lato"/>
              </a:defRPr>
            </a:lvl2pPr>
            <a:lvl3pPr marL="1143000" marR="0" lvl="2" indent="-228600" algn="ctr" rtl="0">
              <a:spcBef>
                <a:spcPts val="0"/>
              </a:spcBef>
              <a:spcAft>
                <a:spcPts val="0"/>
              </a:spcAft>
              <a:buClr>
                <a:srgbClr val="FFFFFF"/>
              </a:buClr>
              <a:buSzPts val="2400"/>
              <a:buFont typeface="Arial"/>
              <a:buNone/>
              <a:defRPr sz="2400" b="1" i="0" u="none" strike="noStrike" cap="none">
                <a:solidFill>
                  <a:srgbClr val="FFFFFF"/>
                </a:solidFill>
                <a:latin typeface="Lato"/>
                <a:ea typeface="Lato"/>
                <a:cs typeface="Lato"/>
                <a:sym typeface="Lato"/>
              </a:defRPr>
            </a:lvl3pPr>
            <a:lvl4pPr marL="1600200" marR="0" lvl="3" indent="-228600" algn="ctr" rtl="0">
              <a:spcBef>
                <a:spcPts val="0"/>
              </a:spcBef>
              <a:spcAft>
                <a:spcPts val="0"/>
              </a:spcAft>
              <a:buClr>
                <a:srgbClr val="FFFFFF"/>
              </a:buClr>
              <a:buSzPts val="2000"/>
              <a:buFont typeface="Arial"/>
              <a:buNone/>
              <a:defRPr sz="2400" b="1" i="0" u="none" strike="noStrike" cap="none">
                <a:solidFill>
                  <a:srgbClr val="FFFFFF"/>
                </a:solidFill>
                <a:latin typeface="Lato"/>
                <a:ea typeface="Lato"/>
                <a:cs typeface="Lato"/>
                <a:sym typeface="Lato"/>
              </a:defRPr>
            </a:lvl4pPr>
            <a:lvl5pPr marL="2057400" marR="0" lvl="4" indent="-228600" algn="ctr" rtl="0">
              <a:spcBef>
                <a:spcPts val="0"/>
              </a:spcBef>
              <a:spcAft>
                <a:spcPts val="0"/>
              </a:spcAft>
              <a:buClr>
                <a:srgbClr val="FFFFFF"/>
              </a:buClr>
              <a:buSzPts val="2000"/>
              <a:buFont typeface="Arial"/>
              <a:buNone/>
              <a:defRPr sz="2400" b="1" i="0" u="none" strike="noStrike" cap="none">
                <a:solidFill>
                  <a:srgbClr val="FFFFFF"/>
                </a:solidFill>
                <a:latin typeface="Lato"/>
                <a:ea typeface="Lato"/>
                <a:cs typeface="Lato"/>
                <a:sym typeface="Lato"/>
              </a:defRPr>
            </a:lvl5pPr>
            <a:lvl6pPr marL="2514600" marR="0" lvl="5"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6pPr>
            <a:lvl7pPr marL="2971800" marR="0" lvl="6"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7pPr>
            <a:lvl8pPr marL="3429000" marR="0" lvl="7"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8pPr>
            <a:lvl9pPr marL="3886200" marR="0" lvl="8" indent="-228600" algn="ctr" rtl="0">
              <a:spcBef>
                <a:spcPts val="0"/>
              </a:spcBef>
              <a:spcAft>
                <a:spcPts val="0"/>
              </a:spcAft>
              <a:buClr>
                <a:srgbClr val="FFFFFF"/>
              </a:buClr>
              <a:buSzPts val="2000"/>
              <a:buFont typeface="Arial"/>
              <a:buNone/>
              <a:defRPr sz="2400" b="1"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3"/>
        <p:cNvGrpSpPr/>
        <p:nvPr/>
      </p:nvGrpSpPr>
      <p:grpSpPr>
        <a:xfrm>
          <a:off x="0" y="0"/>
          <a:ext cx="0" cy="0"/>
          <a:chOff x="0" y="0"/>
          <a:chExt cx="0" cy="0"/>
        </a:xfrm>
      </p:grpSpPr>
      <p:sp>
        <p:nvSpPr>
          <p:cNvPr id="104" name="Google Shape;104;p21"/>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Raleway"/>
              <a:buNone/>
              <a:defRPr sz="3600" b="0" i="0" u="none" strike="noStrike" cap="none">
                <a:solidFill>
                  <a:schemeClr val="dk1"/>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6" name="Google Shape;106;p21"/>
          <p:cNvSpPr/>
          <p:nvPr/>
        </p:nvSpPr>
        <p:spPr>
          <a:xfrm>
            <a:off x="7356371"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07" name="Google Shape;107;p21"/>
          <p:cNvSpPr/>
          <p:nvPr/>
        </p:nvSpPr>
        <p:spPr>
          <a:xfrm>
            <a:off x="8250316"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08" name="Google Shape;108;p21"/>
          <p:cNvSpPr/>
          <p:nvPr/>
        </p:nvSpPr>
        <p:spPr>
          <a:xfrm>
            <a:off x="5"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09" name="Google Shape;109;p21"/>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110" name="Google Shape;110;p21"/>
          <p:cNvPicPr preferRelativeResize="0"/>
          <p:nvPr/>
        </p:nvPicPr>
        <p:blipFill rotWithShape="1">
          <a:blip r:embed="rId2">
            <a:alphaModFix/>
          </a:blip>
          <a:srcRect/>
          <a:stretch/>
        </p:blipFill>
        <p:spPr>
          <a:xfrm>
            <a:off x="38101" y="4591410"/>
            <a:ext cx="495300" cy="4695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 1 column">
  <p:cSld name="1_Title + 1 column">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893700" y="205988"/>
            <a:ext cx="6462600" cy="857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D0D0D"/>
              </a:buClr>
              <a:buSzPts val="1400"/>
              <a:buFont typeface="Raleway"/>
              <a:buNone/>
              <a:defRPr sz="3600" b="0" i="0" u="none" strike="noStrike" cap="none">
                <a:solidFill>
                  <a:srgbClr val="0D0D0D"/>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3" name="Google Shape;113;p22"/>
          <p:cNvSpPr/>
          <p:nvPr/>
        </p:nvSpPr>
        <p:spPr>
          <a:xfrm>
            <a:off x="7356371" y="5066326"/>
            <a:ext cx="893699" cy="77174"/>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4" name="Google Shape;114;p22"/>
          <p:cNvSpPr/>
          <p:nvPr/>
        </p:nvSpPr>
        <p:spPr>
          <a:xfrm>
            <a:off x="8250316" y="5066326"/>
            <a:ext cx="893699" cy="77174"/>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5" name="Google Shape;115;p22"/>
          <p:cNvSpPr/>
          <p:nvPr/>
        </p:nvSpPr>
        <p:spPr>
          <a:xfrm>
            <a:off x="5" y="5066326"/>
            <a:ext cx="893699" cy="77174"/>
          </a:xfrm>
          <a:prstGeom prst="rect">
            <a:avLst/>
          </a:prstGeom>
          <a:solidFill>
            <a:srgbClr val="5EB83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6" name="Google Shape;116;p22"/>
          <p:cNvSpPr/>
          <p:nvPr/>
        </p:nvSpPr>
        <p:spPr>
          <a:xfrm>
            <a:off x="893709" y="5066326"/>
            <a:ext cx="6462600" cy="77174"/>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7" name="Google Shape;117;p22"/>
          <p:cNvSpPr txBox="1">
            <a:spLocks noGrp="1"/>
          </p:cNvSpPr>
          <p:nvPr>
            <p:ph type="body" idx="1"/>
          </p:nvPr>
        </p:nvSpPr>
        <p:spPr>
          <a:xfrm>
            <a:off x="893700" y="1373590"/>
            <a:ext cx="6462600" cy="3552299"/>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0"/>
              </a:spcBef>
              <a:spcAft>
                <a:spcPts val="0"/>
              </a:spcAft>
              <a:buClr>
                <a:srgbClr val="0D0D0D"/>
              </a:buClr>
              <a:buSzPts val="3200"/>
              <a:buFont typeface="Arial"/>
              <a:buChar char="•"/>
              <a:defRPr sz="3200" b="0" i="0" u="none" strike="noStrike" cap="none">
                <a:solidFill>
                  <a:srgbClr val="0D0D0D"/>
                </a:solidFill>
                <a:latin typeface="Lato"/>
                <a:ea typeface="Lato"/>
                <a:cs typeface="Lato"/>
                <a:sym typeface="Lato"/>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60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868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400"/>
              <a:buFont typeface="Raleway"/>
              <a:buNone/>
              <a:defRPr sz="3600" b="0" i="0" u="none" strike="noStrike" cap="none">
                <a:solidFill>
                  <a:schemeClr val="dk1"/>
                </a:solidFill>
                <a:latin typeface="Raleway"/>
                <a:ea typeface="Raleway"/>
                <a:cs typeface="Raleway"/>
                <a:sym typeface="Ralew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Lato"/>
                <a:ea typeface="Lato"/>
                <a:cs typeface="Lato"/>
                <a:sym typeface="Lat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wokinfo.com/products_tools/multidisciplinary/bookcitationindex/" TargetMode="External"/><Relationship Id="rId3" Type="http://schemas.openxmlformats.org/officeDocument/2006/relationships/hyperlink" Target="https://www.elsevier.com/about/press-releases/science-and-technology/elsevier-announces-its-scopus-book-titles-expansion-progra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worldcat.org/" TargetMode="External"/><Relationship Id="rId3" Type="http://schemas.openxmlformats.org/officeDocument/2006/relationships/hyperlink" Target="https://www.worldcat.org/affiliate/tools?atype=wcap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www.scit.wlv.ac.uk/~cm1993/papers/AmazonReviewstoAssessBooks-Preprint.pdf" TargetMode="External"/><Relationship Id="rId4" Type="http://schemas.openxmlformats.org/officeDocument/2006/relationships/image" Target="../media/image11.png"/><Relationship Id="rId1" Type="http://schemas.openxmlformats.org/officeDocument/2006/relationships/slideLayout" Target="../slideLayouts/slideLayout2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7.pn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google.co.uk/search?num=100&amp;safe=off&amp;site=&amp;source=hp&amp;q=Syllabus+%E2%80%9Clink+analysis+an+information+science+approach%E2%80%9D+site:edu&amp;oq=Syllabus+%E2%80%9Clink+analysis+an+information+science+approach%E2%80%9D+site:edu&amp;gs_l=hp.3...1254.29493.0.29849.49.47.1.0.0.0.132.3101.38j7.45.0....0...1c.1.64.hp..10.0.0.0.jbyXPsxQocQ" TargetMode="External"/><Relationship Id="rId3" Type="http://schemas.openxmlformats.org/officeDocument/2006/relationships/hyperlink" Target="https://www.altmetric.com/about-our-data/our-sourc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lv.openrepository.com/handle/2436/621559" TargetMode="Externa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lv.openrepository.com/bitstream/handle/2436/623126/Google%20Books,%20Scopus,%20Microsoft%20Academic%20and%20Mendeley%20for%20scholarly%20impact%20assessment%20of%20thesis-preprint.pdf?sequence=2&amp;isAllowed=y" TargetMode="Externa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google.co.uk/search?sourceid=chrome-psyapi2&amp;ion=1&amp;espv=2&amp;ie=UTF-8&amp;q=Elliott%20Gibbs%20%22Does%20dyslexia%20exist%22%20%22Journal%20of%20Philosophy%20of%20Education%22%202008%20site:wikipedia.org/wiki&amp;oq=Elliott%20Gibbs%20%22Does%20dyslexia%20exist%22%20%22Journal%20of%20Philosophy%20of%20Education%22%202008%20site:wikipedia.org/wiki&amp;aqs=chrome..69i57.4681j0j9" TargetMode="Externa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ctrTitle"/>
          </p:nvPr>
        </p:nvSpPr>
        <p:spPr>
          <a:xfrm>
            <a:off x="3162800" y="1006301"/>
            <a:ext cx="5828700" cy="2172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Font typeface="Raleway"/>
              <a:buNone/>
            </a:pPr>
            <a:r>
              <a:rPr lang="en" sz="3300"/>
              <a:t>Using Altmetrics to Understand the Impacts of Books</a:t>
            </a:r>
            <a:endParaRPr sz="3300" b="0" i="0" u="none" strike="noStrike" cap="none">
              <a:solidFill>
                <a:srgbClr val="FFFFFF"/>
              </a:solidFill>
              <a:latin typeface="Raleway"/>
              <a:ea typeface="Raleway"/>
              <a:cs typeface="Raleway"/>
              <a:sym typeface="Raleway"/>
            </a:endParaRPr>
          </a:p>
        </p:txBody>
      </p:sp>
      <p:pic>
        <p:nvPicPr>
          <p:cNvPr id="123" name="Google Shape;123;p23"/>
          <p:cNvPicPr preferRelativeResize="0"/>
          <p:nvPr/>
        </p:nvPicPr>
        <p:blipFill>
          <a:blip r:embed="rId3">
            <a:alphaModFix/>
          </a:blip>
          <a:stretch>
            <a:fillRect/>
          </a:stretch>
        </p:blipFill>
        <p:spPr>
          <a:xfrm>
            <a:off x="522025" y="703000"/>
            <a:ext cx="2324625" cy="2324625"/>
          </a:xfrm>
          <a:prstGeom prst="rect">
            <a:avLst/>
          </a:prstGeom>
          <a:noFill/>
          <a:ln>
            <a:noFill/>
          </a:ln>
        </p:spPr>
      </p:pic>
      <p:sp>
        <p:nvSpPr>
          <p:cNvPr id="124" name="Google Shape;124;p23"/>
          <p:cNvSpPr txBox="1">
            <a:spLocks noGrp="1"/>
          </p:cNvSpPr>
          <p:nvPr>
            <p:ph type="ctrTitle"/>
          </p:nvPr>
        </p:nvSpPr>
        <p:spPr>
          <a:xfrm>
            <a:off x="3206025" y="775800"/>
            <a:ext cx="4635000" cy="4836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Font typeface="Raleway"/>
              <a:buNone/>
            </a:pPr>
            <a:r>
              <a:rPr lang="en" sz="2100" b="1"/>
              <a:t>Altmetric Book Club</a:t>
            </a:r>
            <a:endParaRPr sz="2100" b="1" i="0" u="none" strike="noStrike" cap="none">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p:nvPr/>
        </p:nvSpPr>
        <p:spPr>
          <a:xfrm>
            <a:off x="354616" y="25617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Challenges for authors</a:t>
            </a:r>
            <a:endParaRPr sz="3200">
              <a:solidFill>
                <a:srgbClr val="666666"/>
              </a:solidFill>
              <a:latin typeface="Avenir"/>
              <a:ea typeface="Avenir"/>
              <a:cs typeface="Avenir"/>
              <a:sym typeface="Avenir"/>
            </a:endParaRPr>
          </a:p>
        </p:txBody>
      </p:sp>
      <p:sp>
        <p:nvSpPr>
          <p:cNvPr id="210" name="Google Shape;210;p32"/>
          <p:cNvSpPr txBox="1"/>
          <p:nvPr/>
        </p:nvSpPr>
        <p:spPr>
          <a:xfrm>
            <a:off x="1982725" y="2426050"/>
            <a:ext cx="4292700" cy="19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CC0000"/>
                </a:solidFill>
                <a:latin typeface="Avenir"/>
                <a:ea typeface="Avenir"/>
                <a:cs typeface="Avenir"/>
                <a:sym typeface="Avenir"/>
              </a:rPr>
              <a:t>Seeing the return on the time that goes into publishing</a:t>
            </a:r>
            <a:endParaRPr sz="2400">
              <a:solidFill>
                <a:srgbClr val="CC0000"/>
              </a:solidFill>
              <a:latin typeface="Avenir"/>
              <a:ea typeface="Avenir"/>
              <a:cs typeface="Avenir"/>
              <a:sym typeface="Avenir"/>
            </a:endParaRPr>
          </a:p>
        </p:txBody>
      </p:sp>
      <p:sp>
        <p:nvSpPr>
          <p:cNvPr id="211" name="Google Shape;211;p32"/>
          <p:cNvSpPr txBox="1"/>
          <p:nvPr/>
        </p:nvSpPr>
        <p:spPr>
          <a:xfrm>
            <a:off x="6174350" y="2062550"/>
            <a:ext cx="2688600" cy="19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51C75"/>
                </a:solidFill>
                <a:latin typeface="Avenir"/>
                <a:ea typeface="Avenir"/>
                <a:cs typeface="Avenir"/>
                <a:sym typeface="Avenir"/>
              </a:rPr>
              <a:t>Choosing a publisher</a:t>
            </a:r>
            <a:endParaRPr sz="2400">
              <a:solidFill>
                <a:srgbClr val="351C75"/>
              </a:solidFill>
              <a:latin typeface="Avenir"/>
              <a:ea typeface="Avenir"/>
              <a:cs typeface="Avenir"/>
              <a:sym typeface="Avenir"/>
            </a:endParaRPr>
          </a:p>
        </p:txBody>
      </p:sp>
      <p:sp>
        <p:nvSpPr>
          <p:cNvPr id="212" name="Google Shape;212;p32"/>
          <p:cNvSpPr txBox="1"/>
          <p:nvPr/>
        </p:nvSpPr>
        <p:spPr>
          <a:xfrm>
            <a:off x="950475" y="3456175"/>
            <a:ext cx="2688600" cy="19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1155CC"/>
                </a:solidFill>
                <a:latin typeface="Avenir"/>
                <a:ea typeface="Avenir"/>
                <a:cs typeface="Avenir"/>
                <a:sym typeface="Avenir"/>
              </a:rPr>
              <a:t>Prioritizing what to read</a:t>
            </a:r>
            <a:endParaRPr sz="2400">
              <a:solidFill>
                <a:srgbClr val="1155CC"/>
              </a:solidFill>
              <a:latin typeface="Avenir"/>
              <a:ea typeface="Avenir"/>
              <a:cs typeface="Avenir"/>
              <a:sym typeface="Avenir"/>
            </a:endParaRPr>
          </a:p>
        </p:txBody>
      </p:sp>
      <p:sp>
        <p:nvSpPr>
          <p:cNvPr id="213" name="Google Shape;213;p32"/>
          <p:cNvSpPr txBox="1"/>
          <p:nvPr/>
        </p:nvSpPr>
        <p:spPr>
          <a:xfrm>
            <a:off x="5377800" y="3504975"/>
            <a:ext cx="2688600" cy="191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674EA7"/>
                </a:solidFill>
                <a:latin typeface="Avenir"/>
                <a:ea typeface="Avenir"/>
                <a:cs typeface="Avenir"/>
                <a:sym typeface="Avenir"/>
              </a:rPr>
              <a:t>Finding potential co-authors</a:t>
            </a:r>
            <a:endParaRPr sz="2400">
              <a:solidFill>
                <a:srgbClr val="674EA7"/>
              </a:solidFill>
              <a:latin typeface="Avenir"/>
              <a:ea typeface="Avenir"/>
              <a:cs typeface="Avenir"/>
              <a:sym typeface="Avenir"/>
            </a:endParaRPr>
          </a:p>
        </p:txBody>
      </p:sp>
      <p:sp>
        <p:nvSpPr>
          <p:cNvPr id="214" name="Google Shape;214;p32"/>
          <p:cNvSpPr txBox="1"/>
          <p:nvPr/>
        </p:nvSpPr>
        <p:spPr>
          <a:xfrm>
            <a:off x="5022075" y="909825"/>
            <a:ext cx="3333300" cy="10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E69138"/>
                </a:solidFill>
                <a:latin typeface="Avenir"/>
                <a:ea typeface="Avenir"/>
                <a:cs typeface="Avenir"/>
                <a:sym typeface="Avenir"/>
              </a:rPr>
              <a:t>Refining their writing style</a:t>
            </a:r>
            <a:endParaRPr sz="2400">
              <a:solidFill>
                <a:srgbClr val="E69138"/>
              </a:solidFill>
              <a:latin typeface="Avenir"/>
              <a:ea typeface="Avenir"/>
              <a:cs typeface="Avenir"/>
              <a:sym typeface="Avenir"/>
            </a:endParaRPr>
          </a:p>
        </p:txBody>
      </p:sp>
      <p:sp>
        <p:nvSpPr>
          <p:cNvPr id="215" name="Google Shape;215;p32"/>
          <p:cNvSpPr txBox="1"/>
          <p:nvPr/>
        </p:nvSpPr>
        <p:spPr>
          <a:xfrm>
            <a:off x="241100" y="1341125"/>
            <a:ext cx="4676700" cy="94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6AA84F"/>
                </a:solidFill>
                <a:latin typeface="Avenir"/>
                <a:ea typeface="Avenir"/>
                <a:cs typeface="Avenir"/>
                <a:sym typeface="Avenir"/>
              </a:rPr>
              <a:t>Understanding what influence their book has had </a:t>
            </a:r>
            <a:endParaRPr sz="2400">
              <a:solidFill>
                <a:srgbClr val="6AA84F"/>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p:nvPr/>
        </p:nvSpPr>
        <p:spPr>
          <a:xfrm>
            <a:off x="354616" y="25617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How can altmetrics help publishers?</a:t>
            </a:r>
            <a:endParaRPr sz="3200">
              <a:solidFill>
                <a:srgbClr val="666666"/>
              </a:solidFill>
              <a:latin typeface="Avenir"/>
              <a:ea typeface="Avenir"/>
              <a:cs typeface="Avenir"/>
              <a:sym typeface="Avenir"/>
            </a:endParaRPr>
          </a:p>
        </p:txBody>
      </p:sp>
      <p:sp>
        <p:nvSpPr>
          <p:cNvPr id="221" name="Google Shape;221;p33"/>
          <p:cNvSpPr txBox="1"/>
          <p:nvPr/>
        </p:nvSpPr>
        <p:spPr>
          <a:xfrm>
            <a:off x="411575" y="1045375"/>
            <a:ext cx="8131800" cy="2793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700"/>
              </a:spcBef>
              <a:spcAft>
                <a:spcPts val="0"/>
              </a:spcAft>
              <a:buSzPts val="1800"/>
              <a:buFont typeface="Avenir"/>
              <a:buChar char="●"/>
            </a:pPr>
            <a:r>
              <a:rPr lang="en" sz="1800">
                <a:solidFill>
                  <a:srgbClr val="DD0000"/>
                </a:solidFill>
                <a:latin typeface="Avenir"/>
                <a:ea typeface="Avenir"/>
                <a:cs typeface="Avenir"/>
                <a:sym typeface="Avenir"/>
              </a:rPr>
              <a:t>Understand</a:t>
            </a:r>
            <a:r>
              <a:rPr lang="en" sz="1800">
                <a:solidFill>
                  <a:srgbClr val="000000"/>
                </a:solidFill>
                <a:latin typeface="Avenir"/>
                <a:ea typeface="Avenir"/>
                <a:cs typeface="Avenir"/>
                <a:sym typeface="Avenir"/>
              </a:rPr>
              <a:t> (and help your authors understand) where and how their books and chapters are being discussed online</a:t>
            </a:r>
            <a:endParaRPr sz="1800">
              <a:solidFill>
                <a:srgbClr val="000000"/>
              </a:solidFill>
              <a:latin typeface="Avenir"/>
              <a:ea typeface="Avenir"/>
              <a:cs typeface="Avenir"/>
              <a:sym typeface="Avenir"/>
            </a:endParaRPr>
          </a:p>
          <a:p>
            <a:pPr marL="457200" lvl="0" indent="-342900" algn="l" rtl="0">
              <a:lnSpc>
                <a:spcPct val="150000"/>
              </a:lnSpc>
              <a:spcBef>
                <a:spcPts val="0"/>
              </a:spcBef>
              <a:spcAft>
                <a:spcPts val="0"/>
              </a:spcAft>
              <a:buSzPts val="1800"/>
              <a:buFont typeface="Avenir"/>
              <a:buChar char="●"/>
            </a:pPr>
            <a:r>
              <a:rPr lang="en" sz="1800">
                <a:solidFill>
                  <a:srgbClr val="DD0000"/>
                </a:solidFill>
                <a:latin typeface="Avenir"/>
                <a:ea typeface="Avenir"/>
                <a:cs typeface="Avenir"/>
                <a:sym typeface="Avenir"/>
              </a:rPr>
              <a:t>Report</a:t>
            </a:r>
            <a:r>
              <a:rPr lang="en" sz="1800">
                <a:solidFill>
                  <a:srgbClr val="000000"/>
                </a:solidFill>
                <a:latin typeface="Avenir"/>
                <a:ea typeface="Avenir"/>
                <a:cs typeface="Avenir"/>
                <a:sym typeface="Avenir"/>
              </a:rPr>
              <a:t> back to authors and series editors </a:t>
            </a:r>
            <a:endParaRPr sz="1800">
              <a:solidFill>
                <a:srgbClr val="000000"/>
              </a:solidFill>
              <a:latin typeface="Avenir"/>
              <a:ea typeface="Avenir"/>
              <a:cs typeface="Avenir"/>
              <a:sym typeface="Avenir"/>
            </a:endParaRPr>
          </a:p>
          <a:p>
            <a:pPr marL="457200" lvl="0" indent="-342900" algn="l" rtl="0">
              <a:lnSpc>
                <a:spcPct val="150000"/>
              </a:lnSpc>
              <a:spcBef>
                <a:spcPts val="0"/>
              </a:spcBef>
              <a:spcAft>
                <a:spcPts val="0"/>
              </a:spcAft>
              <a:buSzPts val="1800"/>
              <a:buFont typeface="Avenir"/>
              <a:buChar char="●"/>
            </a:pPr>
            <a:r>
              <a:rPr lang="en" sz="1800">
                <a:solidFill>
                  <a:srgbClr val="DD0000"/>
                </a:solidFill>
                <a:latin typeface="Avenir"/>
                <a:ea typeface="Avenir"/>
                <a:cs typeface="Avenir"/>
                <a:sym typeface="Avenir"/>
              </a:rPr>
              <a:t>Refine the approach and measure</a:t>
            </a:r>
            <a:r>
              <a:rPr lang="en" sz="1800">
                <a:solidFill>
                  <a:srgbClr val="000000"/>
                </a:solidFill>
                <a:latin typeface="Avenir"/>
                <a:ea typeface="Avenir"/>
                <a:cs typeface="Avenir"/>
                <a:sym typeface="Avenir"/>
              </a:rPr>
              <a:t> the </a:t>
            </a:r>
            <a:r>
              <a:rPr lang="en" sz="1800">
                <a:latin typeface="Avenir"/>
                <a:ea typeface="Avenir"/>
                <a:cs typeface="Avenir"/>
                <a:sym typeface="Avenir"/>
              </a:rPr>
              <a:t>outcomes</a:t>
            </a:r>
            <a:r>
              <a:rPr lang="en" sz="1800">
                <a:solidFill>
                  <a:srgbClr val="000000"/>
                </a:solidFill>
                <a:latin typeface="Avenir"/>
                <a:ea typeface="Avenir"/>
                <a:cs typeface="Avenir"/>
                <a:sym typeface="Avenir"/>
              </a:rPr>
              <a:t> of commissioning efforts, marketing and press activity</a:t>
            </a:r>
            <a:endParaRPr sz="1800">
              <a:solidFill>
                <a:srgbClr val="000000"/>
              </a:solidFill>
              <a:latin typeface="Avenir"/>
              <a:ea typeface="Avenir"/>
              <a:cs typeface="Avenir"/>
              <a:sym typeface="Avenir"/>
            </a:endParaRPr>
          </a:p>
          <a:p>
            <a:pPr marL="457200" lvl="0" indent="-342900" algn="l" rtl="0">
              <a:lnSpc>
                <a:spcPct val="150000"/>
              </a:lnSpc>
              <a:spcBef>
                <a:spcPts val="0"/>
              </a:spcBef>
              <a:spcAft>
                <a:spcPts val="0"/>
              </a:spcAft>
              <a:buSzPts val="1800"/>
              <a:buFont typeface="Avenir"/>
              <a:buChar char="●"/>
            </a:pPr>
            <a:r>
              <a:rPr lang="en" sz="1800">
                <a:solidFill>
                  <a:srgbClr val="DD0000"/>
                </a:solidFill>
                <a:latin typeface="Avenir"/>
                <a:ea typeface="Avenir"/>
                <a:cs typeface="Avenir"/>
                <a:sym typeface="Avenir"/>
              </a:rPr>
              <a:t>Find</a:t>
            </a:r>
            <a:r>
              <a:rPr lang="en" sz="1800">
                <a:solidFill>
                  <a:srgbClr val="000000"/>
                </a:solidFill>
                <a:latin typeface="Avenir"/>
                <a:ea typeface="Avenir"/>
                <a:cs typeface="Avenir"/>
                <a:sym typeface="Avenir"/>
              </a:rPr>
              <a:t> emerging topics and authors for future development</a:t>
            </a:r>
            <a:endParaRPr sz="1800">
              <a:solidFill>
                <a:srgbClr val="000000"/>
              </a:solidFill>
              <a:latin typeface="Avenir"/>
              <a:ea typeface="Avenir"/>
              <a:cs typeface="Avenir"/>
              <a:sym typeface="Avenir"/>
            </a:endParaRPr>
          </a:p>
          <a:p>
            <a:pPr marL="457200" lvl="0" indent="-342900" algn="l" rtl="0">
              <a:lnSpc>
                <a:spcPct val="150000"/>
              </a:lnSpc>
              <a:spcBef>
                <a:spcPts val="0"/>
              </a:spcBef>
              <a:spcAft>
                <a:spcPts val="0"/>
              </a:spcAft>
              <a:buSzPts val="1800"/>
              <a:buFont typeface="Avenir"/>
              <a:buChar char="●"/>
            </a:pPr>
            <a:r>
              <a:rPr lang="en" sz="1800">
                <a:solidFill>
                  <a:srgbClr val="DD0000"/>
                </a:solidFill>
                <a:latin typeface="Avenir"/>
                <a:ea typeface="Avenir"/>
                <a:cs typeface="Avenir"/>
                <a:sym typeface="Avenir"/>
              </a:rPr>
              <a:t>Evidence</a:t>
            </a:r>
            <a:r>
              <a:rPr lang="en" sz="1800">
                <a:solidFill>
                  <a:srgbClr val="000000"/>
                </a:solidFill>
                <a:latin typeface="Avenir"/>
                <a:ea typeface="Avenir"/>
                <a:cs typeface="Avenir"/>
                <a:sym typeface="Avenir"/>
              </a:rPr>
              <a:t> the potential of publishing with you to prospective authors</a:t>
            </a:r>
            <a:endParaRPr sz="1800">
              <a:solidFill>
                <a:srgbClr val="000000"/>
              </a:solidFill>
              <a:latin typeface="Avenir"/>
              <a:ea typeface="Avenir"/>
              <a:cs typeface="Avenir"/>
              <a:sym typeface="Avenir"/>
            </a:endParaRPr>
          </a:p>
          <a:p>
            <a:pPr marL="457200" lvl="0" indent="-342900" algn="l" rtl="0">
              <a:lnSpc>
                <a:spcPct val="150000"/>
              </a:lnSpc>
              <a:spcBef>
                <a:spcPts val="0"/>
              </a:spcBef>
              <a:spcAft>
                <a:spcPts val="0"/>
              </a:spcAft>
              <a:buClr>
                <a:srgbClr val="000000"/>
              </a:buClr>
              <a:buSzPts val="1800"/>
              <a:buFont typeface="Avenir"/>
              <a:buChar char="●"/>
            </a:pPr>
            <a:r>
              <a:rPr lang="en" sz="1800">
                <a:solidFill>
                  <a:srgbClr val="FF0000"/>
                </a:solidFill>
                <a:latin typeface="Avenir"/>
                <a:ea typeface="Avenir"/>
                <a:cs typeface="Avenir"/>
                <a:sym typeface="Avenir"/>
              </a:rPr>
              <a:t>Show</a:t>
            </a:r>
            <a:r>
              <a:rPr lang="en" sz="1800">
                <a:solidFill>
                  <a:srgbClr val="000000"/>
                </a:solidFill>
                <a:latin typeface="Avenir"/>
                <a:ea typeface="Avenir"/>
                <a:cs typeface="Avenir"/>
                <a:sym typeface="Avenir"/>
              </a:rPr>
              <a:t> your commitment to furthering specific disciplines</a:t>
            </a:r>
            <a:endParaRPr sz="1800">
              <a:solidFill>
                <a:srgbClr val="000000"/>
              </a:solidFill>
              <a:latin typeface="Avenir"/>
              <a:ea typeface="Avenir"/>
              <a:cs typeface="Avenir"/>
              <a:sym typeface="Avenir"/>
            </a:endParaRPr>
          </a:p>
          <a:p>
            <a:pPr marL="0" lvl="0" indent="0" algn="l" rtl="0">
              <a:lnSpc>
                <a:spcPct val="150000"/>
              </a:lnSpc>
              <a:spcBef>
                <a:spcPts val="0"/>
              </a:spcBef>
              <a:spcAft>
                <a:spcPts val="0"/>
              </a:spcAft>
              <a:buNone/>
            </a:pPr>
            <a:endParaRPr sz="1800">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428750"/>
            <a:ext cx="5026025" cy="971550"/>
          </a:xfrm>
          <a:solidFill>
            <a:schemeClr val="bg1"/>
          </a:solidFill>
          <a:ln w="73025">
            <a:solidFill>
              <a:schemeClr val="tx1"/>
            </a:solidFill>
          </a:ln>
        </p:spPr>
        <p:txBody>
          <a:bodyPr>
            <a:normAutofit/>
          </a:bodyPr>
          <a:lstStyle/>
          <a:p>
            <a:r>
              <a:rPr lang="en-GB" b="1" dirty="0"/>
              <a:t>Altmetrics for Books</a:t>
            </a:r>
            <a:endParaRPr lang="en-GB" dirty="0"/>
          </a:p>
        </p:txBody>
      </p:sp>
      <p:sp>
        <p:nvSpPr>
          <p:cNvPr id="3" name="Subtitle 2"/>
          <p:cNvSpPr>
            <a:spLocks noGrp="1"/>
          </p:cNvSpPr>
          <p:nvPr>
            <p:ph type="subTitle" idx="1"/>
          </p:nvPr>
        </p:nvSpPr>
        <p:spPr>
          <a:xfrm>
            <a:off x="1789112" y="2236337"/>
            <a:ext cx="3124200" cy="479822"/>
          </a:xfrm>
          <a:solidFill>
            <a:schemeClr val="bg1"/>
          </a:solidFill>
          <a:ln w="60325">
            <a:solidFill>
              <a:schemeClr val="tx1"/>
            </a:solidFill>
          </a:ln>
        </p:spPr>
        <p:txBody>
          <a:bodyPr>
            <a:normAutofit fontScale="70000" lnSpcReduction="20000"/>
          </a:bodyPr>
          <a:lstStyle/>
          <a:p>
            <a:r>
              <a:rPr lang="en-GB" dirty="0"/>
              <a:t>Mike Thelwall</a:t>
            </a:r>
          </a:p>
        </p:txBody>
      </p:sp>
      <p:sp>
        <p:nvSpPr>
          <p:cNvPr id="5" name="AutoShape 2" descr="Diagram Prize: The Mushroom in Christian Art"/>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ubtitle 2">
            <a:extLst>
              <a:ext uri="{FF2B5EF4-FFF2-40B4-BE49-F238E27FC236}">
                <a16:creationId xmlns:a16="http://schemas.microsoft.com/office/drawing/2014/main" xmlns="" id="{C1C18855-0E02-493D-BE93-CE7F23FD961C}"/>
              </a:ext>
            </a:extLst>
          </p:cNvPr>
          <p:cNvSpPr txBox="1">
            <a:spLocks/>
          </p:cNvSpPr>
          <p:nvPr/>
        </p:nvSpPr>
        <p:spPr>
          <a:xfrm>
            <a:off x="1447800" y="2708272"/>
            <a:ext cx="3810000" cy="479822"/>
          </a:xfrm>
          <a:prstGeom prst="rect">
            <a:avLst/>
          </a:prstGeom>
          <a:solidFill>
            <a:schemeClr val="bg1"/>
          </a:solidFill>
          <a:ln w="60325">
            <a:solidFill>
              <a:schemeClr val="tx1"/>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t>Professor of Data Science</a:t>
            </a:r>
          </a:p>
          <a:p>
            <a:r>
              <a:rPr lang="en-GB" dirty="0"/>
              <a:t>University of Wolverhampton, UK</a:t>
            </a:r>
          </a:p>
        </p:txBody>
      </p:sp>
      <p:pic>
        <p:nvPicPr>
          <p:cNvPr id="9" name="Picture 8">
            <a:extLst>
              <a:ext uri="{FF2B5EF4-FFF2-40B4-BE49-F238E27FC236}">
                <a16:creationId xmlns:a16="http://schemas.microsoft.com/office/drawing/2014/main" xmlns="" id="{3D68069C-5A6C-4C66-B005-565D1624E3E0}"/>
              </a:ext>
            </a:extLst>
          </p:cNvPr>
          <p:cNvPicPr>
            <a:picLocks noChangeAspect="1"/>
          </p:cNvPicPr>
          <p:nvPr/>
        </p:nvPicPr>
        <p:blipFill>
          <a:blip r:embed="rId2"/>
          <a:stretch>
            <a:fillRect/>
          </a:stretch>
        </p:blipFill>
        <p:spPr>
          <a:xfrm>
            <a:off x="6400800" y="3371850"/>
            <a:ext cx="2571750" cy="1657350"/>
          </a:xfrm>
          <a:prstGeom prst="rect">
            <a:avLst/>
          </a:prstGeom>
        </p:spPr>
      </p:pic>
    </p:spTree>
    <p:extLst>
      <p:ext uri="{BB962C8B-B14F-4D97-AF65-F5344CB8AC3E}">
        <p14:creationId xmlns:p14="http://schemas.microsoft.com/office/powerpoint/2010/main" val="150383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7E031F6-896D-4C6C-B506-D3F444FC650A}"/>
              </a:ext>
            </a:extLst>
          </p:cNvPr>
          <p:cNvPicPr>
            <a:picLocks noChangeAspect="1"/>
          </p:cNvPicPr>
          <p:nvPr/>
        </p:nvPicPr>
        <p:blipFill>
          <a:blip r:embed="rId2"/>
          <a:stretch>
            <a:fillRect/>
          </a:stretch>
        </p:blipFill>
        <p:spPr>
          <a:xfrm>
            <a:off x="5715000" y="3086100"/>
            <a:ext cx="2571750" cy="1657350"/>
          </a:xfrm>
          <a:prstGeom prst="rect">
            <a:avLst/>
          </a:prstGeom>
        </p:spPr>
      </p:pic>
      <p:pic>
        <p:nvPicPr>
          <p:cNvPr id="4" name="Picture 3">
            <a:extLst>
              <a:ext uri="{FF2B5EF4-FFF2-40B4-BE49-F238E27FC236}">
                <a16:creationId xmlns:a16="http://schemas.microsoft.com/office/drawing/2014/main" xmlns="" id="{80958C36-0926-4617-BFC1-964107B63D34}"/>
              </a:ext>
            </a:extLst>
          </p:cNvPr>
          <p:cNvPicPr>
            <a:picLocks noChangeAspect="1"/>
          </p:cNvPicPr>
          <p:nvPr/>
        </p:nvPicPr>
        <p:blipFill>
          <a:blip r:embed="rId3"/>
          <a:stretch>
            <a:fillRect/>
          </a:stretch>
        </p:blipFill>
        <p:spPr>
          <a:xfrm>
            <a:off x="12266" y="0"/>
            <a:ext cx="9144000" cy="4927107"/>
          </a:xfrm>
          <a:prstGeom prst="rect">
            <a:avLst/>
          </a:prstGeom>
        </p:spPr>
      </p:pic>
      <p:sp>
        <p:nvSpPr>
          <p:cNvPr id="5" name="AutoShape 2" descr="Diagram Prize: The Mushroom in Christian Art"/>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5645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4DA48-C5D9-418F-8155-E86DE4346D1E}"/>
              </a:ext>
            </a:extLst>
          </p:cNvPr>
          <p:cNvSpPr>
            <a:spLocks noGrp="1"/>
          </p:cNvSpPr>
          <p:nvPr>
            <p:ph type="title"/>
          </p:nvPr>
        </p:nvSpPr>
        <p:spPr/>
        <p:txBody>
          <a:bodyPr/>
          <a:lstStyle/>
          <a:p>
            <a:r>
              <a:rPr lang="en-US" dirty="0"/>
              <a:t>Why Altmetrics for Books?</a:t>
            </a:r>
            <a:endParaRPr lang="en-GB" dirty="0"/>
          </a:p>
        </p:txBody>
      </p:sp>
      <p:sp>
        <p:nvSpPr>
          <p:cNvPr id="3" name="Content Placeholder 2">
            <a:extLst>
              <a:ext uri="{FF2B5EF4-FFF2-40B4-BE49-F238E27FC236}">
                <a16:creationId xmlns:a16="http://schemas.microsoft.com/office/drawing/2014/main" xmlns="" id="{3092E6E2-6D57-48CE-AA40-BBFAA174F18B}"/>
              </a:ext>
            </a:extLst>
          </p:cNvPr>
          <p:cNvSpPr>
            <a:spLocks noGrp="1"/>
          </p:cNvSpPr>
          <p:nvPr>
            <p:ph idx="1"/>
          </p:nvPr>
        </p:nvSpPr>
        <p:spPr/>
        <p:txBody>
          <a:bodyPr/>
          <a:lstStyle/>
          <a:p>
            <a:r>
              <a:rPr lang="en-US" dirty="0"/>
              <a:t>Early insights into books, book chapters, or book series attracting attention (before sales)</a:t>
            </a:r>
          </a:p>
          <a:p>
            <a:r>
              <a:rPr lang="en-US" dirty="0"/>
              <a:t>Insights about competitors’ bookshelves</a:t>
            </a:r>
          </a:p>
          <a:p>
            <a:r>
              <a:rPr lang="en-US" dirty="0"/>
              <a:t>Assess the impact of social media marketing initiatives</a:t>
            </a:r>
          </a:p>
          <a:p>
            <a:r>
              <a:rPr lang="en-US" dirty="0"/>
              <a:t>Others?</a:t>
            </a:r>
            <a:endParaRPr lang="en-GB" dirty="0"/>
          </a:p>
        </p:txBody>
      </p:sp>
    </p:spTree>
    <p:extLst>
      <p:ext uri="{BB962C8B-B14F-4D97-AF65-F5344CB8AC3E}">
        <p14:creationId xmlns:p14="http://schemas.microsoft.com/office/powerpoint/2010/main" val="3475660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B0867-08DE-4701-AC1F-A4E2D7968B48}"/>
              </a:ext>
            </a:extLst>
          </p:cNvPr>
          <p:cNvSpPr>
            <a:spLocks noGrp="1"/>
          </p:cNvSpPr>
          <p:nvPr>
            <p:ph type="title"/>
          </p:nvPr>
        </p:nvSpPr>
        <p:spPr/>
        <p:txBody>
          <a:bodyPr/>
          <a:lstStyle/>
          <a:p>
            <a:r>
              <a:rPr lang="en-US" dirty="0"/>
              <a:t>Alternatives to Altmetrics</a:t>
            </a:r>
            <a:endParaRPr lang="en-GB" dirty="0"/>
          </a:p>
        </p:txBody>
      </p:sp>
      <p:sp>
        <p:nvSpPr>
          <p:cNvPr id="3" name="Content Placeholder 2">
            <a:extLst>
              <a:ext uri="{FF2B5EF4-FFF2-40B4-BE49-F238E27FC236}">
                <a16:creationId xmlns:a16="http://schemas.microsoft.com/office/drawing/2014/main" xmlns="" id="{85428E83-56C7-402E-A587-694770307EAB}"/>
              </a:ext>
            </a:extLst>
          </p:cNvPr>
          <p:cNvSpPr>
            <a:spLocks noGrp="1"/>
          </p:cNvSpPr>
          <p:nvPr>
            <p:ph idx="1"/>
          </p:nvPr>
        </p:nvSpPr>
        <p:spPr>
          <a:xfrm>
            <a:off x="457200" y="1200150"/>
            <a:ext cx="8229600" cy="3657600"/>
          </a:xfrm>
        </p:spPr>
        <p:txBody>
          <a:bodyPr>
            <a:normAutofit fontScale="70000" lnSpcReduction="20000"/>
          </a:bodyPr>
          <a:lstStyle/>
          <a:p>
            <a:r>
              <a:rPr lang="en-US" b="1" dirty="0"/>
              <a:t>Sales </a:t>
            </a:r>
            <a:r>
              <a:rPr lang="en-US" dirty="0"/>
              <a:t>– the ultimate(?) but not available early enough(?) or about competitors(?) and not giving direct information about social media marketing campaigns</a:t>
            </a:r>
          </a:p>
          <a:p>
            <a:r>
              <a:rPr lang="en-US" b="1" dirty="0"/>
              <a:t>Downloads</a:t>
            </a:r>
            <a:r>
              <a:rPr lang="en-US" dirty="0"/>
              <a:t> – very useful, especially when few print sales(?) but not available about competitors(?) and not giving direct information about social media marketing campaigns</a:t>
            </a:r>
          </a:p>
          <a:p>
            <a:r>
              <a:rPr lang="en-US" b="1" dirty="0"/>
              <a:t>Citations</a:t>
            </a:r>
            <a:r>
              <a:rPr lang="en-US" dirty="0"/>
              <a:t> – very slow to accumulate and not giving direct information about social media marketing campaigns</a:t>
            </a:r>
            <a:endParaRPr lang="en-GB" dirty="0"/>
          </a:p>
        </p:txBody>
      </p:sp>
    </p:spTree>
    <p:extLst>
      <p:ext uri="{BB962C8B-B14F-4D97-AF65-F5344CB8AC3E}">
        <p14:creationId xmlns:p14="http://schemas.microsoft.com/office/powerpoint/2010/main" val="3037477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GB" dirty="0"/>
              <a:t>Types of Academic Book Impacts </a:t>
            </a:r>
          </a:p>
        </p:txBody>
      </p:sp>
      <p:sp>
        <p:nvSpPr>
          <p:cNvPr id="3" name="Content Placeholder 2"/>
          <p:cNvSpPr>
            <a:spLocks noGrp="1"/>
          </p:cNvSpPr>
          <p:nvPr>
            <p:ph idx="1"/>
          </p:nvPr>
        </p:nvSpPr>
        <p:spPr>
          <a:xfrm>
            <a:off x="343990" y="1206562"/>
            <a:ext cx="8342811" cy="3886199"/>
          </a:xfrm>
        </p:spPr>
        <p:txBody>
          <a:bodyPr>
            <a:normAutofit lnSpcReduction="10000"/>
          </a:bodyPr>
          <a:lstStyle/>
          <a:p>
            <a:r>
              <a:rPr lang="en-GB" dirty="0"/>
              <a:t>Scientific knowledge</a:t>
            </a:r>
          </a:p>
          <a:p>
            <a:r>
              <a:rPr lang="en-GB" dirty="0"/>
              <a:t>Culture from arts &amp; humanities scholarship</a:t>
            </a:r>
          </a:p>
          <a:p>
            <a:r>
              <a:rPr lang="en-GB" dirty="0"/>
              <a:t>Education - textbooks</a:t>
            </a:r>
          </a:p>
          <a:p>
            <a:r>
              <a:rPr lang="en-GB" dirty="0"/>
              <a:t>Professional advice – economics, business, ..</a:t>
            </a:r>
          </a:p>
          <a:p>
            <a:r>
              <a:rPr lang="en-GB" dirty="0"/>
              <a:t>Other social goods – popular science, health, politics, relationships, self-help,…</a:t>
            </a:r>
          </a:p>
          <a:p>
            <a:endParaRPr lang="en-GB" dirty="0"/>
          </a:p>
        </p:txBody>
      </p:sp>
    </p:spTree>
    <p:extLst>
      <p:ext uri="{BB962C8B-B14F-4D97-AF65-F5344CB8AC3E}">
        <p14:creationId xmlns:p14="http://schemas.microsoft.com/office/powerpoint/2010/main" val="2404378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Traditional Book Impact Indicators</a:t>
            </a:r>
          </a:p>
        </p:txBody>
      </p:sp>
      <p:sp>
        <p:nvSpPr>
          <p:cNvPr id="3" name="Content Placeholder 2"/>
          <p:cNvSpPr>
            <a:spLocks noGrp="1"/>
          </p:cNvSpPr>
          <p:nvPr>
            <p:ph idx="1"/>
          </p:nvPr>
        </p:nvSpPr>
        <p:spPr>
          <a:xfrm>
            <a:off x="457200" y="1028700"/>
            <a:ext cx="8229600" cy="3829050"/>
          </a:xfrm>
        </p:spPr>
        <p:txBody>
          <a:bodyPr>
            <a:normAutofit fontScale="85000" lnSpcReduction="10000"/>
          </a:bodyPr>
          <a:lstStyle/>
          <a:p>
            <a:r>
              <a:rPr lang="en-GB" b="1" dirty="0"/>
              <a:t>Citations from journal articles</a:t>
            </a:r>
            <a:r>
              <a:rPr lang="en-GB" dirty="0"/>
              <a:t>: as counted in the Web of Science</a:t>
            </a:r>
          </a:p>
          <a:p>
            <a:r>
              <a:rPr lang="en-GB" b="1" dirty="0"/>
              <a:t>Citations from journals and indexed academic books</a:t>
            </a:r>
            <a:r>
              <a:rPr lang="en-GB" dirty="0"/>
              <a:t>: In the Web of Science </a:t>
            </a:r>
            <a:r>
              <a:rPr lang="en-GB" dirty="0">
                <a:hlinkClick r:id="rId2"/>
              </a:rPr>
              <a:t>Book Citation Index</a:t>
            </a:r>
            <a:r>
              <a:rPr lang="en-GB" dirty="0"/>
              <a:t> addition &amp; from </a:t>
            </a:r>
            <a:r>
              <a:rPr lang="en-GB" dirty="0">
                <a:hlinkClick r:id="rId3"/>
              </a:rPr>
              <a:t>Scopus-indexed books</a:t>
            </a:r>
            <a:r>
              <a:rPr lang="en-GB" dirty="0"/>
              <a:t> or Dimensions-indexed books</a:t>
            </a:r>
          </a:p>
          <a:p>
            <a:pPr lvl="1"/>
            <a:r>
              <a:rPr lang="en-GB" dirty="0"/>
              <a:t>UK/US focused (WoS, Scopus), low % of academic books indexed</a:t>
            </a:r>
          </a:p>
          <a:p>
            <a:r>
              <a:rPr lang="en-GB" b="1" dirty="0"/>
              <a:t>Limitation</a:t>
            </a:r>
            <a:r>
              <a:rPr lang="en-GB" dirty="0"/>
              <a:t>: Reflect academic impact</a:t>
            </a:r>
          </a:p>
        </p:txBody>
      </p:sp>
    </p:spTree>
    <p:extLst>
      <p:ext uri="{BB962C8B-B14F-4D97-AF65-F5344CB8AC3E}">
        <p14:creationId xmlns:p14="http://schemas.microsoft.com/office/powerpoint/2010/main" val="3859170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534400" cy="857250"/>
          </a:xfrm>
        </p:spPr>
        <p:txBody>
          <a:bodyPr>
            <a:normAutofit/>
          </a:bodyPr>
          <a:lstStyle/>
          <a:p>
            <a:r>
              <a:rPr lang="en-GB" dirty="0"/>
              <a:t>Alternative Book Impact Indicators</a:t>
            </a:r>
          </a:p>
        </p:txBody>
      </p:sp>
      <p:sp>
        <p:nvSpPr>
          <p:cNvPr id="3" name="Content Placeholder 2"/>
          <p:cNvSpPr>
            <a:spLocks noGrp="1"/>
          </p:cNvSpPr>
          <p:nvPr>
            <p:ph idx="1"/>
          </p:nvPr>
        </p:nvSpPr>
        <p:spPr>
          <a:xfrm>
            <a:off x="533400" y="1063229"/>
            <a:ext cx="8229600" cy="3600450"/>
          </a:xfrm>
        </p:spPr>
        <p:txBody>
          <a:bodyPr>
            <a:normAutofit fontScale="77500" lnSpcReduction="20000"/>
          </a:bodyPr>
          <a:lstStyle/>
          <a:p>
            <a:r>
              <a:rPr lang="en-GB" dirty="0"/>
              <a:t>Library holdings</a:t>
            </a:r>
          </a:p>
          <a:p>
            <a:pPr lvl="1"/>
            <a:r>
              <a:rPr lang="en-GB" dirty="0"/>
              <a:t>WorldCat count of libraries holding book</a:t>
            </a:r>
          </a:p>
          <a:p>
            <a:pPr lvl="1"/>
            <a:r>
              <a:rPr lang="en-GB" dirty="0"/>
              <a:t>Indicates overall book popularity</a:t>
            </a:r>
          </a:p>
          <a:p>
            <a:pPr lvl="1"/>
            <a:r>
              <a:rPr lang="en-GB" dirty="0"/>
              <a:t>Combination of all types of impact</a:t>
            </a:r>
          </a:p>
          <a:p>
            <a:pPr lvl="1"/>
            <a:r>
              <a:rPr lang="en-GB" dirty="0"/>
              <a:t>Higher scores expected for books targeting larger audiences and more popular types of impact</a:t>
            </a:r>
          </a:p>
          <a:p>
            <a:pPr lvl="1"/>
            <a:r>
              <a:rPr lang="en-GB" dirty="0"/>
              <a:t>Slow to accumulate?</a:t>
            </a:r>
          </a:p>
          <a:p>
            <a:r>
              <a:rPr lang="en-GB" dirty="0"/>
              <a:t>Web interface </a:t>
            </a:r>
            <a:r>
              <a:rPr lang="en-GB" dirty="0">
                <a:hlinkClick r:id="rId2"/>
              </a:rPr>
              <a:t>https://www.worldcat.org/</a:t>
            </a:r>
            <a:endParaRPr lang="en-GB" dirty="0"/>
          </a:p>
          <a:p>
            <a:pPr lvl="1"/>
            <a:r>
              <a:rPr lang="en-GB" dirty="0"/>
              <a:t>Search for book and enter postcode</a:t>
            </a:r>
          </a:p>
          <a:p>
            <a:r>
              <a:rPr lang="en-GB" dirty="0">
                <a:hlinkClick r:id="rId3"/>
              </a:rPr>
              <a:t>API</a:t>
            </a:r>
            <a:r>
              <a:rPr lang="en-GB" dirty="0"/>
              <a:t> – permission needed for mass use</a:t>
            </a:r>
          </a:p>
        </p:txBody>
      </p:sp>
      <p:sp>
        <p:nvSpPr>
          <p:cNvPr id="4" name="TextBox 3"/>
          <p:cNvSpPr txBox="1"/>
          <p:nvPr/>
        </p:nvSpPr>
        <p:spPr>
          <a:xfrm>
            <a:off x="367818" y="4663679"/>
            <a:ext cx="7781146" cy="307777"/>
          </a:xfrm>
          <a:prstGeom prst="rect">
            <a:avLst/>
          </a:prstGeom>
          <a:noFill/>
        </p:spPr>
        <p:txBody>
          <a:bodyPr wrap="none" rtlCol="0">
            <a:spAutoFit/>
          </a:bodyPr>
          <a:lstStyle/>
          <a:p>
            <a:r>
              <a:rPr lang="en-GB" sz="700" dirty="0"/>
              <a:t>White, H. D., </a:t>
            </a:r>
            <a:r>
              <a:rPr lang="en-GB" sz="700" dirty="0" err="1"/>
              <a:t>Boell</a:t>
            </a:r>
            <a:r>
              <a:rPr lang="en-GB" sz="700" dirty="0"/>
              <a:t>, S. K., Yu, H., Davis, M., Wilson, C. S., &amp; Cole, F. T. (2009). Libcitations: A measure for comparative assessment of book publications in the humanities and social sciences.</a:t>
            </a:r>
          </a:p>
          <a:p>
            <a:r>
              <a:rPr lang="en-GB" sz="700" i="1" dirty="0"/>
              <a:t>Journal of the American Society for Information Science and Technology</a:t>
            </a:r>
            <a:r>
              <a:rPr lang="en-GB" sz="700" dirty="0"/>
              <a:t>, </a:t>
            </a:r>
            <a:r>
              <a:rPr lang="en-GB" sz="700" i="1" dirty="0"/>
              <a:t>60</a:t>
            </a:r>
            <a:r>
              <a:rPr lang="en-GB" sz="700" dirty="0"/>
              <a:t>(6), 1083-1096.</a:t>
            </a:r>
          </a:p>
        </p:txBody>
      </p:sp>
    </p:spTree>
    <p:extLst>
      <p:ext uri="{BB962C8B-B14F-4D97-AF65-F5344CB8AC3E}">
        <p14:creationId xmlns:p14="http://schemas.microsoft.com/office/powerpoint/2010/main" val="1468628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6200" y="-314325"/>
            <a:ext cx="8677275" cy="5457825"/>
          </a:xfrm>
          <a:prstGeom prst="rect">
            <a:avLst/>
          </a:prstGeom>
        </p:spPr>
      </p:pic>
      <p:cxnSp>
        <p:nvCxnSpPr>
          <p:cNvPr id="6" name="Straight Arrow Connector 5"/>
          <p:cNvCxnSpPr/>
          <p:nvPr/>
        </p:nvCxnSpPr>
        <p:spPr>
          <a:xfrm flipV="1">
            <a:off x="-76200" y="4676503"/>
            <a:ext cx="1896291" cy="35269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2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Autofit/>
          </a:bodyPr>
          <a:lstStyle/>
          <a:p>
            <a:pPr marL="457200" lvl="0" indent="-419100" algn="l" rtl="0">
              <a:lnSpc>
                <a:spcPct val="150000"/>
              </a:lnSpc>
              <a:spcBef>
                <a:spcPts val="640"/>
              </a:spcBef>
              <a:spcAft>
                <a:spcPts val="0"/>
              </a:spcAft>
              <a:buClr>
                <a:srgbClr val="666666"/>
              </a:buClr>
              <a:buSzPts val="3000"/>
              <a:buFont typeface="Lato Light"/>
              <a:buChar char="•"/>
            </a:pPr>
            <a:r>
              <a:rPr lang="en" sz="3000">
                <a:solidFill>
                  <a:srgbClr val="666666"/>
                </a:solidFill>
                <a:latin typeface="Lato Light"/>
                <a:ea typeface="Lato Light"/>
                <a:cs typeface="Lato Light"/>
                <a:sym typeface="Lato Light"/>
              </a:rPr>
              <a:t>Questions in the question box</a:t>
            </a:r>
            <a:endParaRPr sz="3000">
              <a:solidFill>
                <a:srgbClr val="666666"/>
              </a:solidFill>
              <a:latin typeface="Lato Light"/>
              <a:ea typeface="Lato Light"/>
              <a:cs typeface="Lato Light"/>
              <a:sym typeface="Lato Light"/>
            </a:endParaRPr>
          </a:p>
          <a:p>
            <a:pPr marL="457200" lvl="0" indent="-419100" algn="l" rtl="0">
              <a:lnSpc>
                <a:spcPct val="150000"/>
              </a:lnSpc>
              <a:spcBef>
                <a:spcPts val="0"/>
              </a:spcBef>
              <a:spcAft>
                <a:spcPts val="0"/>
              </a:spcAft>
              <a:buClr>
                <a:srgbClr val="666666"/>
              </a:buClr>
              <a:buSzPts val="3000"/>
              <a:buFont typeface="Lato Light"/>
              <a:buChar char="•"/>
            </a:pPr>
            <a:r>
              <a:rPr lang="en" sz="3000">
                <a:solidFill>
                  <a:srgbClr val="666666"/>
                </a:solidFill>
                <a:latin typeface="Lato Light"/>
                <a:ea typeface="Lato Light"/>
                <a:cs typeface="Lato Light"/>
                <a:sym typeface="Lato Light"/>
              </a:rPr>
              <a:t>Let us know if you can’t hear or see</a:t>
            </a:r>
            <a:endParaRPr sz="3000">
              <a:solidFill>
                <a:srgbClr val="666666"/>
              </a:solidFill>
              <a:latin typeface="Lato Light"/>
              <a:ea typeface="Lato Light"/>
              <a:cs typeface="Lato Light"/>
              <a:sym typeface="Lato Light"/>
            </a:endParaRPr>
          </a:p>
          <a:p>
            <a:pPr marL="457200" lvl="0" indent="-419100" algn="l" rtl="0">
              <a:lnSpc>
                <a:spcPct val="150000"/>
              </a:lnSpc>
              <a:spcBef>
                <a:spcPts val="0"/>
              </a:spcBef>
              <a:spcAft>
                <a:spcPts val="0"/>
              </a:spcAft>
              <a:buClr>
                <a:srgbClr val="666666"/>
              </a:buClr>
              <a:buSzPts val="3000"/>
              <a:buFont typeface="Lato Light"/>
              <a:buChar char="•"/>
            </a:pPr>
            <a:r>
              <a:rPr lang="en" sz="3000">
                <a:solidFill>
                  <a:srgbClr val="666666"/>
                </a:solidFill>
                <a:latin typeface="Lato Light"/>
                <a:ea typeface="Lato Light"/>
                <a:cs typeface="Lato Light"/>
                <a:sym typeface="Lato Light"/>
              </a:rPr>
              <a:t>Webinar will be recorded and slides shared afterwards</a:t>
            </a:r>
            <a:endParaRPr sz="3000">
              <a:solidFill>
                <a:srgbClr val="666666"/>
              </a:solidFill>
              <a:latin typeface="Lato Light"/>
              <a:ea typeface="Lato Light"/>
              <a:cs typeface="Lato Light"/>
              <a:sym typeface="Lato Light"/>
            </a:endParaRPr>
          </a:p>
        </p:txBody>
      </p:sp>
      <p:sp>
        <p:nvSpPr>
          <p:cNvPr id="130" name="Google Shape;130;p24"/>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Housekeeping</a:t>
            </a:r>
            <a:endParaRPr>
              <a:solidFill>
                <a:srgbClr val="6666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Google Books</a:t>
            </a:r>
          </a:p>
        </p:txBody>
      </p:sp>
      <p:sp>
        <p:nvSpPr>
          <p:cNvPr id="3" name="Content Placeholder 2"/>
          <p:cNvSpPr>
            <a:spLocks noGrp="1"/>
          </p:cNvSpPr>
          <p:nvPr>
            <p:ph idx="1"/>
          </p:nvPr>
        </p:nvSpPr>
        <p:spPr>
          <a:xfrm>
            <a:off x="152401" y="1063063"/>
            <a:ext cx="7845055" cy="3394472"/>
          </a:xfrm>
        </p:spPr>
        <p:txBody>
          <a:bodyPr>
            <a:normAutofit fontScale="85000" lnSpcReduction="10000"/>
          </a:bodyPr>
          <a:lstStyle/>
          <a:p>
            <a:r>
              <a:rPr lang="en-GB" b="1" dirty="0"/>
              <a:t>Citations from almost all books</a:t>
            </a:r>
            <a:r>
              <a:rPr lang="en-GB" dirty="0"/>
              <a:t>: Google Books citation searches in Webometric Analyst</a:t>
            </a:r>
          </a:p>
          <a:p>
            <a:pPr lvl="1"/>
            <a:r>
              <a:rPr lang="en-GB" dirty="0"/>
              <a:t>Searches Google books for mentions of a book</a:t>
            </a:r>
          </a:p>
          <a:p>
            <a:r>
              <a:rPr lang="en-GB" b="1" dirty="0"/>
              <a:t>Limitations</a:t>
            </a:r>
            <a:r>
              <a:rPr lang="en-GB" dirty="0"/>
              <a:t>: Probably still only reflects academic impact because non-academic books rarely cite (exception: education?) &amp; must collect yourself.</a:t>
            </a:r>
          </a:p>
          <a:p>
            <a:endParaRPr lang="en-GB" dirty="0"/>
          </a:p>
          <a:p>
            <a:endParaRPr lang="en-GB" dirty="0"/>
          </a:p>
        </p:txBody>
      </p:sp>
      <p:sp>
        <p:nvSpPr>
          <p:cNvPr id="4" name="TextBox 3"/>
          <p:cNvSpPr txBox="1"/>
          <p:nvPr/>
        </p:nvSpPr>
        <p:spPr>
          <a:xfrm>
            <a:off x="339299" y="4566419"/>
            <a:ext cx="7754722" cy="461665"/>
          </a:xfrm>
          <a:prstGeom prst="rect">
            <a:avLst/>
          </a:prstGeom>
          <a:noFill/>
        </p:spPr>
        <p:txBody>
          <a:bodyPr wrap="none" rtlCol="0">
            <a:spAutoFit/>
          </a:bodyPr>
          <a:lstStyle/>
          <a:p>
            <a:r>
              <a:rPr lang="en-GB" sz="1200" dirty="0"/>
              <a:t>Kousha, K. &amp; Thelwall, M. (2009). Google Book Search: Citation analysis for social science and the humanities,</a:t>
            </a:r>
          </a:p>
          <a:p>
            <a:r>
              <a:rPr lang="en-GB" sz="1200" dirty="0"/>
              <a:t>Journal of the American Society for Information Science and Technology, 60(8), 1537-1549. </a:t>
            </a:r>
          </a:p>
        </p:txBody>
      </p:sp>
      <p:pic>
        <p:nvPicPr>
          <p:cNvPr id="6" name="Picture 5">
            <a:extLst>
              <a:ext uri="{FF2B5EF4-FFF2-40B4-BE49-F238E27FC236}">
                <a16:creationId xmlns:a16="http://schemas.microsoft.com/office/drawing/2014/main" xmlns="" id="{656F3FCB-7716-4612-BA73-0A627C98076E}"/>
              </a:ext>
            </a:extLst>
          </p:cNvPr>
          <p:cNvPicPr>
            <a:picLocks noChangeAspect="1"/>
          </p:cNvPicPr>
          <p:nvPr/>
        </p:nvPicPr>
        <p:blipFill>
          <a:blip r:embed="rId2"/>
          <a:stretch>
            <a:fillRect/>
          </a:stretch>
        </p:blipFill>
        <p:spPr>
          <a:xfrm>
            <a:off x="7625918" y="26205"/>
            <a:ext cx="1518082" cy="1231095"/>
          </a:xfrm>
          <a:prstGeom prst="rect">
            <a:avLst/>
          </a:prstGeom>
        </p:spPr>
      </p:pic>
    </p:spTree>
    <p:extLst>
      <p:ext uri="{BB962C8B-B14F-4D97-AF65-F5344CB8AC3E}">
        <p14:creationId xmlns:p14="http://schemas.microsoft.com/office/powerpoint/2010/main" val="2209651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572000" cy="857250"/>
          </a:xfrm>
        </p:spPr>
        <p:txBody>
          <a:bodyPr>
            <a:normAutofit/>
          </a:bodyPr>
          <a:lstStyle/>
          <a:p>
            <a:r>
              <a:rPr lang="en-GB" dirty="0"/>
              <a:t>Mendeley Readers</a:t>
            </a:r>
          </a:p>
        </p:txBody>
      </p:sp>
      <p:sp>
        <p:nvSpPr>
          <p:cNvPr id="3" name="Content Placeholder 2"/>
          <p:cNvSpPr>
            <a:spLocks noGrp="1"/>
          </p:cNvSpPr>
          <p:nvPr>
            <p:ph idx="1"/>
          </p:nvPr>
        </p:nvSpPr>
        <p:spPr>
          <a:xfrm>
            <a:off x="457200" y="1200151"/>
            <a:ext cx="5105400" cy="3394472"/>
          </a:xfrm>
        </p:spPr>
        <p:txBody>
          <a:bodyPr>
            <a:normAutofit fontScale="85000" lnSpcReduction="20000"/>
          </a:bodyPr>
          <a:lstStyle/>
          <a:p>
            <a:pPr marL="0" indent="0">
              <a:buNone/>
            </a:pPr>
            <a:r>
              <a:rPr lang="en-US" dirty="0"/>
              <a:t>Mendeley is a widely used social reference sharing site.</a:t>
            </a:r>
          </a:p>
          <a:p>
            <a:pPr marL="0" indent="0">
              <a:buNone/>
            </a:pPr>
            <a:r>
              <a:rPr lang="en-US" dirty="0"/>
              <a:t>Initially we thought Mendeley readers were not useful for books: Out of 2,739 scientific monographs indexed by Web of Science Book Citation Index in 2008, only 7% had at least one </a:t>
            </a:r>
            <a:r>
              <a:rPr lang="en-US" i="1" dirty="0"/>
              <a:t>Mendeley </a:t>
            </a:r>
            <a:r>
              <a:rPr lang="en-US" dirty="0"/>
              <a:t>reader </a:t>
            </a:r>
            <a:endParaRPr lang="en-GB" dirty="0"/>
          </a:p>
        </p:txBody>
      </p:sp>
      <p:pic>
        <p:nvPicPr>
          <p:cNvPr id="6146" name="Picture 2" descr="https://s-media-cache-ak0.pinimg.com/236x/3b/3c/e5/3b3ce55bdbf4b2bcdf46d60b608dac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2104"/>
            <a:ext cx="2590800" cy="32686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7DCD43D-E9E8-4F6C-84BC-B49F4B42262E}"/>
              </a:ext>
            </a:extLst>
          </p:cNvPr>
          <p:cNvSpPr txBox="1"/>
          <p:nvPr/>
        </p:nvSpPr>
        <p:spPr>
          <a:xfrm>
            <a:off x="217411" y="4684290"/>
            <a:ext cx="7321898" cy="461665"/>
          </a:xfrm>
          <a:prstGeom prst="rect">
            <a:avLst/>
          </a:prstGeom>
          <a:noFill/>
        </p:spPr>
        <p:txBody>
          <a:bodyPr wrap="none" rtlCol="0">
            <a:spAutoFit/>
          </a:bodyPr>
          <a:lstStyle/>
          <a:p>
            <a:r>
              <a:rPr lang="en-US" sz="1200" dirty="0"/>
              <a:t>Kousha, K. &amp; Thelwall, M. (2016). </a:t>
            </a:r>
            <a:r>
              <a:rPr lang="en-US" sz="1200" dirty="0">
                <a:hlinkClick r:id="rId3"/>
              </a:rPr>
              <a:t>Can Amazon.com reviews help to assess the wider impacts of books</a:t>
            </a:r>
            <a:r>
              <a:rPr lang="en-US" sz="1200" dirty="0"/>
              <a:t>?</a:t>
            </a:r>
            <a:endParaRPr lang="en-US" sz="1200" i="1" dirty="0"/>
          </a:p>
          <a:p>
            <a:r>
              <a:rPr lang="en-US" sz="1200" i="1" dirty="0"/>
              <a:t>Journal of the Association for Information Science and Technology, </a:t>
            </a:r>
            <a:r>
              <a:rPr lang="en-US" sz="1200" dirty="0"/>
              <a:t>67(3), 566-581.</a:t>
            </a:r>
            <a:endParaRPr lang="en-GB" sz="1200" dirty="0"/>
          </a:p>
        </p:txBody>
      </p:sp>
      <p:pic>
        <p:nvPicPr>
          <p:cNvPr id="6" name="Picture 5">
            <a:extLst>
              <a:ext uri="{FF2B5EF4-FFF2-40B4-BE49-F238E27FC236}">
                <a16:creationId xmlns:a16="http://schemas.microsoft.com/office/drawing/2014/main" xmlns="" id="{509D154E-2973-4964-915E-C5CB4EFA13D2}"/>
              </a:ext>
            </a:extLst>
          </p:cNvPr>
          <p:cNvPicPr>
            <a:picLocks noChangeAspect="1"/>
          </p:cNvPicPr>
          <p:nvPr/>
        </p:nvPicPr>
        <p:blipFill>
          <a:blip r:embed="rId4"/>
          <a:stretch>
            <a:fillRect/>
          </a:stretch>
        </p:blipFill>
        <p:spPr>
          <a:xfrm>
            <a:off x="7772400" y="3779129"/>
            <a:ext cx="1060882" cy="860327"/>
          </a:xfrm>
          <a:prstGeom prst="rect">
            <a:avLst/>
          </a:prstGeom>
        </p:spPr>
      </p:pic>
    </p:spTree>
    <p:extLst>
      <p:ext uri="{BB962C8B-B14F-4D97-AF65-F5344CB8AC3E}">
        <p14:creationId xmlns:p14="http://schemas.microsoft.com/office/powerpoint/2010/main" val="630974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C89C5F6-C5A6-464B-8CDC-971786EA1E75}"/>
              </a:ext>
            </a:extLst>
          </p:cNvPr>
          <p:cNvPicPr>
            <a:picLocks noGrp="1" noChangeAspect="1"/>
          </p:cNvPicPr>
          <p:nvPr>
            <p:ph idx="1"/>
          </p:nvPr>
        </p:nvPicPr>
        <p:blipFill>
          <a:blip r:embed="rId2"/>
          <a:stretch>
            <a:fillRect/>
          </a:stretch>
        </p:blipFill>
        <p:spPr>
          <a:xfrm>
            <a:off x="533400" y="1143000"/>
            <a:ext cx="1900324" cy="3394472"/>
          </a:xfrm>
          <a:prstGeom prst="rect">
            <a:avLst/>
          </a:prstGeom>
        </p:spPr>
      </p:pic>
      <p:pic>
        <p:nvPicPr>
          <p:cNvPr id="4" name="Picture 3">
            <a:extLst>
              <a:ext uri="{FF2B5EF4-FFF2-40B4-BE49-F238E27FC236}">
                <a16:creationId xmlns:a16="http://schemas.microsoft.com/office/drawing/2014/main" xmlns="" id="{DD9D11B0-E105-48E6-8404-641A1254DACE}"/>
              </a:ext>
            </a:extLst>
          </p:cNvPr>
          <p:cNvPicPr>
            <a:picLocks noChangeAspect="1"/>
          </p:cNvPicPr>
          <p:nvPr/>
        </p:nvPicPr>
        <p:blipFill>
          <a:blip r:embed="rId3"/>
          <a:stretch>
            <a:fillRect/>
          </a:stretch>
        </p:blipFill>
        <p:spPr>
          <a:xfrm>
            <a:off x="2898417" y="0"/>
            <a:ext cx="6203502" cy="5143500"/>
          </a:xfrm>
          <a:prstGeom prst="rect">
            <a:avLst/>
          </a:prstGeom>
        </p:spPr>
      </p:pic>
      <p:sp>
        <p:nvSpPr>
          <p:cNvPr id="6" name="Rectangle 5">
            <a:extLst>
              <a:ext uri="{FF2B5EF4-FFF2-40B4-BE49-F238E27FC236}">
                <a16:creationId xmlns:a16="http://schemas.microsoft.com/office/drawing/2014/main" xmlns="" id="{D711652B-F82E-4EB4-9D41-78A4255526A4}"/>
              </a:ext>
            </a:extLst>
          </p:cNvPr>
          <p:cNvSpPr/>
          <p:nvPr/>
        </p:nvSpPr>
        <p:spPr>
          <a:xfrm>
            <a:off x="228600" y="114300"/>
            <a:ext cx="3218374" cy="523220"/>
          </a:xfrm>
          <a:prstGeom prst="rect">
            <a:avLst/>
          </a:prstGeom>
        </p:spPr>
        <p:txBody>
          <a:bodyPr wrap="none">
            <a:spAutoFit/>
          </a:bodyPr>
          <a:lstStyle/>
          <a:p>
            <a:r>
              <a:rPr lang="en-US" sz="2800" b="1" dirty="0"/>
              <a:t>Mendeley readers</a:t>
            </a:r>
            <a:endParaRPr lang="en-GB" sz="2800" b="1" dirty="0"/>
          </a:p>
        </p:txBody>
      </p:sp>
    </p:spTree>
    <p:extLst>
      <p:ext uri="{BB962C8B-B14F-4D97-AF65-F5344CB8AC3E}">
        <p14:creationId xmlns:p14="http://schemas.microsoft.com/office/powerpoint/2010/main" val="298838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6994B-5F8E-4DAF-80DB-2A204C0B39B2}"/>
              </a:ext>
            </a:extLst>
          </p:cNvPr>
          <p:cNvSpPr>
            <a:spLocks noGrp="1"/>
          </p:cNvSpPr>
          <p:nvPr>
            <p:ph type="title"/>
          </p:nvPr>
        </p:nvSpPr>
        <p:spPr/>
        <p:txBody>
          <a:bodyPr/>
          <a:lstStyle/>
          <a:p>
            <a:r>
              <a:rPr lang="en-US" dirty="0"/>
              <a:t>Mendeley readers</a:t>
            </a:r>
            <a:endParaRPr lang="en-GB" dirty="0"/>
          </a:p>
        </p:txBody>
      </p:sp>
      <p:sp>
        <p:nvSpPr>
          <p:cNvPr id="3" name="Content Placeholder 2">
            <a:extLst>
              <a:ext uri="{FF2B5EF4-FFF2-40B4-BE49-F238E27FC236}">
                <a16:creationId xmlns:a16="http://schemas.microsoft.com/office/drawing/2014/main" xmlns="" id="{5B221981-CD33-455E-BF54-74AFB80967A5}"/>
              </a:ext>
            </a:extLst>
          </p:cNvPr>
          <p:cNvSpPr>
            <a:spLocks noGrp="1"/>
          </p:cNvSpPr>
          <p:nvPr>
            <p:ph idx="1"/>
          </p:nvPr>
        </p:nvSpPr>
        <p:spPr/>
        <p:txBody>
          <a:bodyPr/>
          <a:lstStyle/>
          <a:p>
            <a:pPr marL="0" indent="0">
              <a:buNone/>
            </a:pPr>
            <a:r>
              <a:rPr lang="en-US" dirty="0"/>
              <a:t>Most Springer books </a:t>
            </a:r>
            <a:r>
              <a:rPr lang="en-US" dirty="0" smtClean="0"/>
              <a:t/>
            </a:r>
            <a:br>
              <a:rPr lang="en-US" dirty="0" smtClean="0"/>
            </a:br>
            <a:r>
              <a:rPr lang="en-US" dirty="0" smtClean="0"/>
              <a:t>have </a:t>
            </a:r>
            <a:r>
              <a:rPr lang="en-US" dirty="0"/>
              <a:t>at least one </a:t>
            </a:r>
            <a:r>
              <a:rPr lang="en-US" dirty="0" smtClean="0"/>
              <a:t/>
            </a:r>
            <a:br>
              <a:rPr lang="en-US" dirty="0" smtClean="0"/>
            </a:br>
            <a:r>
              <a:rPr lang="en-US" dirty="0" err="1" smtClean="0"/>
              <a:t>Mendeley</a:t>
            </a:r>
            <a:r>
              <a:rPr lang="en-US" dirty="0" smtClean="0"/>
              <a:t> reader</a:t>
            </a:r>
            <a:endParaRPr lang="en-US" dirty="0"/>
          </a:p>
          <a:p>
            <a:pPr indent="-457200">
              <a:buFontTx/>
              <a:buChar char="-"/>
            </a:pPr>
            <a:r>
              <a:rPr lang="en-US" dirty="0" smtClean="0"/>
              <a:t>Enough </a:t>
            </a:r>
            <a:r>
              <a:rPr lang="en-US" dirty="0"/>
              <a:t>to be a </a:t>
            </a:r>
            <a:endParaRPr lang="en-US" dirty="0" smtClean="0"/>
          </a:p>
          <a:p>
            <a:pPr marL="0" indent="0">
              <a:buNone/>
            </a:pPr>
            <a:r>
              <a:rPr lang="en-US" dirty="0" smtClean="0"/>
              <a:t>Useful indicator</a:t>
            </a:r>
            <a:endParaRPr lang="en-US" dirty="0"/>
          </a:p>
        </p:txBody>
      </p:sp>
      <p:sp>
        <p:nvSpPr>
          <p:cNvPr id="4" name="TextBox 3">
            <a:extLst>
              <a:ext uri="{FF2B5EF4-FFF2-40B4-BE49-F238E27FC236}">
                <a16:creationId xmlns:a16="http://schemas.microsoft.com/office/drawing/2014/main" xmlns="" id="{0ADC9ADD-B97C-4D31-8898-30AE84AE9960}"/>
              </a:ext>
            </a:extLst>
          </p:cNvPr>
          <p:cNvSpPr txBox="1"/>
          <p:nvPr/>
        </p:nvSpPr>
        <p:spPr>
          <a:xfrm>
            <a:off x="304800" y="4405909"/>
            <a:ext cx="7009939" cy="738664"/>
          </a:xfrm>
          <a:prstGeom prst="rect">
            <a:avLst/>
          </a:prstGeom>
          <a:noFill/>
        </p:spPr>
        <p:txBody>
          <a:bodyPr wrap="none" rtlCol="0">
            <a:spAutoFit/>
          </a:bodyPr>
          <a:lstStyle/>
          <a:p>
            <a:r>
              <a:rPr lang="en-US" dirty="0" err="1"/>
              <a:t>Erfanmanesh</a:t>
            </a:r>
            <a:r>
              <a:rPr lang="en-US" dirty="0"/>
              <a:t>, M., </a:t>
            </a:r>
            <a:r>
              <a:rPr lang="en-US" dirty="0" err="1"/>
              <a:t>Noorhidawati</a:t>
            </a:r>
            <a:r>
              <a:rPr lang="en-US" dirty="0"/>
              <a:t>, A., &amp; </a:t>
            </a:r>
            <a:r>
              <a:rPr lang="en-US" dirty="0" err="1"/>
              <a:t>Abrizah</a:t>
            </a:r>
            <a:r>
              <a:rPr lang="en-US" dirty="0"/>
              <a:t>, A. (2019). What can </a:t>
            </a:r>
            <a:r>
              <a:rPr lang="en-US" dirty="0" err="1"/>
              <a:t>Bookmetrix</a:t>
            </a:r>
            <a:r>
              <a:rPr lang="en-US" dirty="0"/>
              <a:t> tell </a:t>
            </a:r>
            <a:r>
              <a:rPr lang="en-US" dirty="0" smtClean="0"/>
              <a:t>us</a:t>
            </a:r>
          </a:p>
          <a:p>
            <a:r>
              <a:rPr lang="en-US" dirty="0" smtClean="0"/>
              <a:t>about the impact of Springer Nature’s books. </a:t>
            </a:r>
            <a:r>
              <a:rPr lang="en-US" i="1" dirty="0" err="1" smtClean="0"/>
              <a:t>Scientometrics</a:t>
            </a:r>
            <a:r>
              <a:rPr lang="en-US" dirty="0" smtClean="0"/>
              <a:t>, </a:t>
            </a:r>
            <a:r>
              <a:rPr lang="en-US" i="1" dirty="0" smtClean="0"/>
              <a:t>121</a:t>
            </a:r>
            <a:r>
              <a:rPr lang="en-US" dirty="0" smtClean="0"/>
              <a:t>(1), 521-536.</a:t>
            </a:r>
          </a:p>
          <a:p>
            <a:r>
              <a:rPr lang="en-US" dirty="0" smtClean="0"/>
              <a:t>[</a:t>
            </a:r>
            <a:r>
              <a:rPr lang="en-GB" dirty="0" err="1"/>
              <a:t>bookmetrix</a:t>
            </a:r>
            <a:r>
              <a:rPr lang="en-GB" dirty="0"/>
              <a:t> – a Springer/Altmetric partnership]</a:t>
            </a:r>
          </a:p>
        </p:txBody>
      </p:sp>
      <p:pic>
        <p:nvPicPr>
          <p:cNvPr id="6" name="Picture 5">
            <a:extLst>
              <a:ext uri="{FF2B5EF4-FFF2-40B4-BE49-F238E27FC236}">
                <a16:creationId xmlns:a16="http://schemas.microsoft.com/office/drawing/2014/main" xmlns="" id="{18A34773-95F0-4D0D-BE0C-7B95C97E31D1}"/>
              </a:ext>
            </a:extLst>
          </p:cNvPr>
          <p:cNvPicPr>
            <a:picLocks noChangeAspect="1"/>
          </p:cNvPicPr>
          <p:nvPr/>
        </p:nvPicPr>
        <p:blipFill>
          <a:blip r:embed="rId2"/>
          <a:stretch>
            <a:fillRect/>
          </a:stretch>
        </p:blipFill>
        <p:spPr>
          <a:xfrm>
            <a:off x="4627416" y="1657350"/>
            <a:ext cx="4516584" cy="2829952"/>
          </a:xfrm>
          <a:prstGeom prst="rect">
            <a:avLst/>
          </a:prstGeom>
        </p:spPr>
      </p:pic>
      <p:pic>
        <p:nvPicPr>
          <p:cNvPr id="7" name="Picture 2" descr="Mohammadamin Erfanmanesh">
            <a:extLst>
              <a:ext uri="{FF2B5EF4-FFF2-40B4-BE49-F238E27FC236}">
                <a16:creationId xmlns:a16="http://schemas.microsoft.com/office/drawing/2014/main" xmlns="" id="{C47B0855-51B1-4B2A-91FA-9FDB4F5D9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25969"/>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2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EA014-74D7-4C89-BF4A-8CA4C6C90639}"/>
              </a:ext>
            </a:extLst>
          </p:cNvPr>
          <p:cNvSpPr>
            <a:spLocks noGrp="1"/>
          </p:cNvSpPr>
          <p:nvPr>
            <p:ph type="title"/>
          </p:nvPr>
        </p:nvSpPr>
        <p:spPr/>
        <p:txBody>
          <a:bodyPr/>
          <a:lstStyle/>
          <a:p>
            <a:r>
              <a:rPr lang="en-US" dirty="0"/>
              <a:t>Altmetrics for Springer books</a:t>
            </a:r>
            <a:endParaRPr lang="en-GB" dirty="0"/>
          </a:p>
        </p:txBody>
      </p:sp>
      <p:sp>
        <p:nvSpPr>
          <p:cNvPr id="3" name="Content Placeholder 2">
            <a:extLst>
              <a:ext uri="{FF2B5EF4-FFF2-40B4-BE49-F238E27FC236}">
                <a16:creationId xmlns:a16="http://schemas.microsoft.com/office/drawing/2014/main" xmlns="" id="{1F1E1845-370E-4C3C-A3E6-9E06E39EAD5F}"/>
              </a:ext>
            </a:extLst>
          </p:cNvPr>
          <p:cNvSpPr>
            <a:spLocks noGrp="1"/>
          </p:cNvSpPr>
          <p:nvPr>
            <p:ph idx="1"/>
          </p:nvPr>
        </p:nvSpPr>
        <p:spPr>
          <a:xfrm>
            <a:off x="457200" y="1200151"/>
            <a:ext cx="6858000" cy="3394472"/>
          </a:xfrm>
        </p:spPr>
        <p:txBody>
          <a:bodyPr/>
          <a:lstStyle/>
          <a:p>
            <a:pPr marL="0" indent="0">
              <a:buNone/>
            </a:pPr>
            <a:r>
              <a:rPr lang="en-US" dirty="0"/>
              <a:t>Half of all Springer books mentioned in the social web</a:t>
            </a:r>
            <a:endParaRPr lang="en-GB" dirty="0"/>
          </a:p>
        </p:txBody>
      </p:sp>
      <p:pic>
        <p:nvPicPr>
          <p:cNvPr id="4" name="Picture 3">
            <a:extLst>
              <a:ext uri="{FF2B5EF4-FFF2-40B4-BE49-F238E27FC236}">
                <a16:creationId xmlns:a16="http://schemas.microsoft.com/office/drawing/2014/main" xmlns="" id="{FD99FDCA-99D7-4410-B59B-58A2100DA008}"/>
              </a:ext>
            </a:extLst>
          </p:cNvPr>
          <p:cNvPicPr>
            <a:picLocks noChangeAspect="1"/>
          </p:cNvPicPr>
          <p:nvPr/>
        </p:nvPicPr>
        <p:blipFill>
          <a:blip r:embed="rId2"/>
          <a:stretch>
            <a:fillRect/>
          </a:stretch>
        </p:blipFill>
        <p:spPr>
          <a:xfrm>
            <a:off x="152400" y="2286000"/>
            <a:ext cx="9144000" cy="2827646"/>
          </a:xfrm>
          <a:prstGeom prst="rect">
            <a:avLst/>
          </a:prstGeom>
        </p:spPr>
      </p:pic>
      <p:pic>
        <p:nvPicPr>
          <p:cNvPr id="1026" name="Picture 2" descr="Mohammadamin Erfanmanesh">
            <a:extLst>
              <a:ext uri="{FF2B5EF4-FFF2-40B4-BE49-F238E27FC236}">
                <a16:creationId xmlns:a16="http://schemas.microsoft.com/office/drawing/2014/main" xmlns="" id="{6B0A365D-4A94-4FA0-ACBF-59E36D7B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97155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4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Syllabus Mentions</a:t>
            </a:r>
          </a:p>
        </p:txBody>
      </p:sp>
      <p:sp>
        <p:nvSpPr>
          <p:cNvPr id="3" name="Content Placeholder 2"/>
          <p:cNvSpPr>
            <a:spLocks noGrp="1"/>
          </p:cNvSpPr>
          <p:nvPr>
            <p:ph idx="1"/>
          </p:nvPr>
        </p:nvSpPr>
        <p:spPr>
          <a:xfrm>
            <a:off x="457200" y="1200150"/>
            <a:ext cx="8229600" cy="3829050"/>
          </a:xfrm>
        </p:spPr>
        <p:txBody>
          <a:bodyPr>
            <a:normAutofit fontScale="92500" lnSpcReduction="20000"/>
          </a:bodyPr>
          <a:lstStyle/>
          <a:p>
            <a:r>
              <a:rPr lang="en-GB" dirty="0"/>
              <a:t>Count the number of online public syllabi that mention a book</a:t>
            </a:r>
          </a:p>
          <a:p>
            <a:r>
              <a:rPr lang="en-GB" dirty="0"/>
              <a:t>Simple Google queries, e.g. for the US:</a:t>
            </a:r>
          </a:p>
          <a:p>
            <a:pPr lvl="1"/>
            <a:r>
              <a:rPr lang="en-GB" dirty="0">
                <a:latin typeface="Courier" pitchFamily="49" charset="0"/>
                <a:hlinkClick r:id="rId2"/>
              </a:rPr>
              <a:t>Syllabus “link analysis an information science approach” </a:t>
            </a:r>
            <a:r>
              <a:rPr lang="en-GB" dirty="0" err="1">
                <a:latin typeface="Courier" pitchFamily="49" charset="0"/>
                <a:hlinkClick r:id="rId2"/>
              </a:rPr>
              <a:t>site:edu</a:t>
            </a:r>
            <a:endParaRPr lang="en-GB" dirty="0">
              <a:latin typeface="Courier" pitchFamily="49" charset="0"/>
            </a:endParaRPr>
          </a:p>
          <a:p>
            <a:r>
              <a:rPr lang="en-GB" dirty="0"/>
              <a:t>Much easier from </a:t>
            </a:r>
            <a:r>
              <a:rPr lang="en-GB" dirty="0">
                <a:hlinkClick r:id="rId3"/>
              </a:rPr>
              <a:t>Altmetric.com</a:t>
            </a:r>
            <a:r>
              <a:rPr lang="en-GB" dirty="0"/>
              <a:t> - extracted from the </a:t>
            </a:r>
            <a:r>
              <a:rPr lang="en-GB" b="1" dirty="0"/>
              <a:t>Open Syllabus </a:t>
            </a:r>
            <a:r>
              <a:rPr lang="en-GB" dirty="0"/>
              <a:t>project</a:t>
            </a:r>
          </a:p>
          <a:p>
            <a:r>
              <a:rPr lang="en-GB" dirty="0"/>
              <a:t>Direct evidence of educational impact</a:t>
            </a:r>
          </a:p>
        </p:txBody>
      </p:sp>
    </p:spTree>
    <p:extLst>
      <p:ext uri="{BB962C8B-B14F-4D97-AF65-F5344CB8AC3E}">
        <p14:creationId xmlns:p14="http://schemas.microsoft.com/office/powerpoint/2010/main" val="1380145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7BEF6-0822-4886-B21E-EF8E93BE1A96}"/>
              </a:ext>
            </a:extLst>
          </p:cNvPr>
          <p:cNvSpPr>
            <a:spLocks noGrp="1"/>
          </p:cNvSpPr>
          <p:nvPr>
            <p:ph type="title"/>
          </p:nvPr>
        </p:nvSpPr>
        <p:spPr/>
        <p:txBody>
          <a:bodyPr/>
          <a:lstStyle/>
          <a:p>
            <a:r>
              <a:rPr lang="en-US" dirty="0"/>
              <a:t>Spanish books in syllabi</a:t>
            </a:r>
            <a:endParaRPr lang="en-GB" dirty="0"/>
          </a:p>
        </p:txBody>
      </p:sp>
      <p:sp>
        <p:nvSpPr>
          <p:cNvPr id="3" name="Content Placeholder 2">
            <a:extLst>
              <a:ext uri="{FF2B5EF4-FFF2-40B4-BE49-F238E27FC236}">
                <a16:creationId xmlns:a16="http://schemas.microsoft.com/office/drawing/2014/main" xmlns="" id="{290416CB-BC85-49C5-9D12-16CB1DDC2171}"/>
              </a:ext>
            </a:extLst>
          </p:cNvPr>
          <p:cNvSpPr>
            <a:spLocks noGrp="1"/>
          </p:cNvSpPr>
          <p:nvPr>
            <p:ph idx="1"/>
          </p:nvPr>
        </p:nvSpPr>
        <p:spPr/>
        <p:txBody>
          <a:bodyPr>
            <a:normAutofit fontScale="92500" lnSpcReduction="20000"/>
          </a:bodyPr>
          <a:lstStyle/>
          <a:p>
            <a:r>
              <a:rPr lang="en-US" dirty="0"/>
              <a:t>15,117 Spanish-language books published by Spanish publishers in social sciences and humanities fields 2002-2011.</a:t>
            </a:r>
          </a:p>
          <a:p>
            <a:r>
              <a:rPr lang="en-US" dirty="0"/>
              <a:t>A fifth of the books (2,849; 19%) were mentioned at least once in online syllabi.</a:t>
            </a:r>
          </a:p>
          <a:p>
            <a:r>
              <a:rPr lang="en-US" dirty="0"/>
              <a:t>The 23 books recommended most often in online syllabi were mostly single-authored humanities monographs originally in Spanish. </a:t>
            </a:r>
            <a:endParaRPr lang="en-GB" dirty="0"/>
          </a:p>
        </p:txBody>
      </p:sp>
      <p:sp>
        <p:nvSpPr>
          <p:cNvPr id="4" name="TextBox 3">
            <a:extLst>
              <a:ext uri="{FF2B5EF4-FFF2-40B4-BE49-F238E27FC236}">
                <a16:creationId xmlns:a16="http://schemas.microsoft.com/office/drawing/2014/main" xmlns="" id="{A762B24D-9DEB-4071-9386-225E85680377}"/>
              </a:ext>
            </a:extLst>
          </p:cNvPr>
          <p:cNvSpPr txBox="1"/>
          <p:nvPr/>
        </p:nvSpPr>
        <p:spPr>
          <a:xfrm>
            <a:off x="152401" y="4686301"/>
            <a:ext cx="7562562" cy="461665"/>
          </a:xfrm>
          <a:prstGeom prst="rect">
            <a:avLst/>
          </a:prstGeom>
          <a:noFill/>
        </p:spPr>
        <p:txBody>
          <a:bodyPr wrap="none" rtlCol="0">
            <a:spAutoFit/>
          </a:bodyPr>
          <a:lstStyle/>
          <a:p>
            <a:r>
              <a:rPr lang="en-US" sz="1200" dirty="0"/>
              <a:t>Amalia Mas-Bleda (2018). </a:t>
            </a:r>
            <a:r>
              <a:rPr lang="en-US" sz="1200" dirty="0">
                <a:hlinkClick r:id="rId2"/>
              </a:rPr>
              <a:t>Assessing the teaching value of non-English academic books: The case of Spain</a:t>
            </a:r>
            <a:r>
              <a:rPr lang="en-US" sz="1200" dirty="0"/>
              <a:t>.</a:t>
            </a:r>
          </a:p>
          <a:p>
            <a:r>
              <a:rPr lang="en-US" sz="1200" i="1" dirty="0" err="1"/>
              <a:t>Revista</a:t>
            </a:r>
            <a:r>
              <a:rPr lang="en-US" sz="1200" i="1" dirty="0"/>
              <a:t> Española de </a:t>
            </a:r>
            <a:r>
              <a:rPr lang="en-US" sz="1200" i="1" dirty="0" err="1"/>
              <a:t>Documentación</a:t>
            </a:r>
            <a:r>
              <a:rPr lang="en-US" sz="1200" i="1" dirty="0"/>
              <a:t> </a:t>
            </a:r>
            <a:r>
              <a:rPr lang="en-US" sz="1200" i="1" dirty="0" err="1"/>
              <a:t>Científica</a:t>
            </a:r>
            <a:r>
              <a:rPr lang="en-US" sz="1200" dirty="0"/>
              <a:t>, 41(4), e222. </a:t>
            </a:r>
            <a:endParaRPr lang="en-GB" sz="1200" dirty="0"/>
          </a:p>
        </p:txBody>
      </p:sp>
      <p:pic>
        <p:nvPicPr>
          <p:cNvPr id="1026" name="Picture 2" descr="Amalia Mas Bleda - Directorio EXIT">
            <a:extLst>
              <a:ext uri="{FF2B5EF4-FFF2-40B4-BE49-F238E27FC236}">
                <a16:creationId xmlns:a16="http://schemas.microsoft.com/office/drawing/2014/main" xmlns="" id="{D3DD8FE5-E55E-43C5-BBDD-468F51819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18619"/>
            <a:ext cx="1385725" cy="129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58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576F9-2546-4B86-BAE4-E075891E0AAA}"/>
              </a:ext>
            </a:extLst>
          </p:cNvPr>
          <p:cNvSpPr>
            <a:spLocks noGrp="1"/>
          </p:cNvSpPr>
          <p:nvPr>
            <p:ph type="title"/>
          </p:nvPr>
        </p:nvSpPr>
        <p:spPr/>
        <p:txBody>
          <a:bodyPr/>
          <a:lstStyle/>
          <a:p>
            <a:r>
              <a:rPr lang="en-US" dirty="0"/>
              <a:t>Doctoral Dissertations</a:t>
            </a:r>
            <a:endParaRPr lang="en-GB" dirty="0"/>
          </a:p>
        </p:txBody>
      </p:sp>
      <p:sp>
        <p:nvSpPr>
          <p:cNvPr id="3" name="Content Placeholder 2">
            <a:extLst>
              <a:ext uri="{FF2B5EF4-FFF2-40B4-BE49-F238E27FC236}">
                <a16:creationId xmlns:a16="http://schemas.microsoft.com/office/drawing/2014/main" xmlns="" id="{CC24E012-2292-4099-A0AC-F013C0ABF675}"/>
              </a:ext>
            </a:extLst>
          </p:cNvPr>
          <p:cNvSpPr>
            <a:spLocks noGrp="1"/>
          </p:cNvSpPr>
          <p:nvPr>
            <p:ph idx="1"/>
          </p:nvPr>
        </p:nvSpPr>
        <p:spPr/>
        <p:txBody>
          <a:bodyPr>
            <a:normAutofit fontScale="92500" lnSpcReduction="10000"/>
          </a:bodyPr>
          <a:lstStyle/>
          <a:p>
            <a:r>
              <a:rPr lang="en-US" dirty="0"/>
              <a:t>150,000 UK doctoral theses 2009-18 </a:t>
            </a:r>
          </a:p>
          <a:p>
            <a:r>
              <a:rPr lang="en-US" dirty="0"/>
              <a:t>Rarely cited or read: Less than 1 in 8 UK doctoral dissertations had at least one Scopus (12%) citation, or at least one Mendeley reader (5%). </a:t>
            </a:r>
          </a:p>
          <a:p>
            <a:r>
              <a:rPr lang="en-US" dirty="0"/>
              <a:t>Mendeley readers: only 3% in Science but 8% in the Social Sciences </a:t>
            </a:r>
            <a:endParaRPr lang="en-GB" dirty="0"/>
          </a:p>
        </p:txBody>
      </p:sp>
      <p:sp>
        <p:nvSpPr>
          <p:cNvPr id="4" name="TextBox 3">
            <a:extLst>
              <a:ext uri="{FF2B5EF4-FFF2-40B4-BE49-F238E27FC236}">
                <a16:creationId xmlns:a16="http://schemas.microsoft.com/office/drawing/2014/main" xmlns="" id="{8E821C3C-3837-43E7-97B8-A58945FE75A5}"/>
              </a:ext>
            </a:extLst>
          </p:cNvPr>
          <p:cNvSpPr txBox="1"/>
          <p:nvPr/>
        </p:nvSpPr>
        <p:spPr>
          <a:xfrm>
            <a:off x="76200" y="4604380"/>
            <a:ext cx="7412231" cy="461665"/>
          </a:xfrm>
          <a:prstGeom prst="rect">
            <a:avLst/>
          </a:prstGeom>
          <a:noFill/>
        </p:spPr>
        <p:txBody>
          <a:bodyPr wrap="none" rtlCol="0">
            <a:spAutoFit/>
          </a:bodyPr>
          <a:lstStyle/>
          <a:p>
            <a:r>
              <a:rPr lang="en-US" sz="1200" dirty="0" err="1"/>
              <a:t>Kayvan</a:t>
            </a:r>
            <a:r>
              <a:rPr lang="en-US" sz="1200" dirty="0"/>
              <a:t> Kousha(2020). </a:t>
            </a:r>
            <a:r>
              <a:rPr lang="en-US" sz="1200" dirty="0">
                <a:hlinkClick r:id="rId2"/>
              </a:rPr>
              <a:t>Google Books, Scopus, Microsoft Academic and Mendeley for impact </a:t>
            </a:r>
          </a:p>
          <a:p>
            <a:r>
              <a:rPr lang="en-US" sz="1200" dirty="0">
                <a:hlinkClick r:id="rId2"/>
              </a:rPr>
              <a:t>assessment of doctoral dissertations: A multidisciplinary analysis of the UK.</a:t>
            </a:r>
            <a:r>
              <a:rPr lang="en-US" sz="1200" dirty="0"/>
              <a:t> </a:t>
            </a:r>
            <a:r>
              <a:rPr lang="en-US" sz="1200" i="1" dirty="0"/>
              <a:t>Quantitative Science Studies</a:t>
            </a:r>
            <a:r>
              <a:rPr lang="en-US" sz="1200" dirty="0"/>
              <a:t>. </a:t>
            </a:r>
            <a:endParaRPr lang="en-GB" sz="1200" dirty="0"/>
          </a:p>
        </p:txBody>
      </p:sp>
      <p:pic>
        <p:nvPicPr>
          <p:cNvPr id="5" name="Picture 4">
            <a:extLst>
              <a:ext uri="{FF2B5EF4-FFF2-40B4-BE49-F238E27FC236}">
                <a16:creationId xmlns:a16="http://schemas.microsoft.com/office/drawing/2014/main" xmlns="" id="{33A89227-E809-4E6A-9FC6-3A9E0418214D}"/>
              </a:ext>
            </a:extLst>
          </p:cNvPr>
          <p:cNvPicPr>
            <a:picLocks noChangeAspect="1"/>
          </p:cNvPicPr>
          <p:nvPr/>
        </p:nvPicPr>
        <p:blipFill>
          <a:blip r:embed="rId3"/>
          <a:stretch>
            <a:fillRect/>
          </a:stretch>
        </p:blipFill>
        <p:spPr>
          <a:xfrm>
            <a:off x="7162800" y="26205"/>
            <a:ext cx="1981200" cy="1606662"/>
          </a:xfrm>
          <a:prstGeom prst="rect">
            <a:avLst/>
          </a:prstGeom>
        </p:spPr>
      </p:pic>
    </p:spTree>
    <p:extLst>
      <p:ext uri="{BB962C8B-B14F-4D97-AF65-F5344CB8AC3E}">
        <p14:creationId xmlns:p14="http://schemas.microsoft.com/office/powerpoint/2010/main" val="3727196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Wikipedia citations</a:t>
            </a:r>
          </a:p>
        </p:txBody>
      </p:sp>
      <p:sp>
        <p:nvSpPr>
          <p:cNvPr id="3" name="Content Placeholder 2"/>
          <p:cNvSpPr>
            <a:spLocks noGrp="1"/>
          </p:cNvSpPr>
          <p:nvPr>
            <p:ph idx="1"/>
          </p:nvPr>
        </p:nvSpPr>
        <p:spPr/>
        <p:txBody>
          <a:bodyPr>
            <a:normAutofit fontScale="92500" lnSpcReduction="20000"/>
          </a:bodyPr>
          <a:lstStyle/>
          <a:p>
            <a:r>
              <a:rPr lang="en-GB" dirty="0"/>
              <a:t>Books cited more than journal articles in Wikipedia</a:t>
            </a:r>
          </a:p>
          <a:p>
            <a:r>
              <a:rPr lang="en-GB" dirty="0"/>
              <a:t>Interest by a non-academic audience?</a:t>
            </a:r>
          </a:p>
          <a:p>
            <a:r>
              <a:rPr lang="en-GB" dirty="0"/>
              <a:t>Search for in Google</a:t>
            </a:r>
          </a:p>
          <a:p>
            <a:pPr lvl="1"/>
            <a:r>
              <a:rPr lang="en-GB" dirty="0">
                <a:hlinkClick r:id="rId2"/>
              </a:rPr>
              <a:t>Elliott Gibbs "Does dyslexia exist" "Journal of Philosophy of Education" 2008 </a:t>
            </a:r>
            <a:r>
              <a:rPr lang="en-GB" dirty="0" err="1">
                <a:hlinkClick r:id="rId2"/>
              </a:rPr>
              <a:t>site:wikipedia.org</a:t>
            </a:r>
            <a:r>
              <a:rPr lang="en-GB" dirty="0">
                <a:hlinkClick r:id="rId2"/>
              </a:rPr>
              <a:t>/wiki</a:t>
            </a:r>
            <a:endParaRPr lang="en-GB" dirty="0"/>
          </a:p>
          <a:p>
            <a:r>
              <a:rPr lang="en-GB" dirty="0"/>
              <a:t>Available at Altmetric.com</a:t>
            </a:r>
          </a:p>
        </p:txBody>
      </p:sp>
      <p:sp>
        <p:nvSpPr>
          <p:cNvPr id="4" name="TextBox 3"/>
          <p:cNvSpPr txBox="1"/>
          <p:nvPr/>
        </p:nvSpPr>
        <p:spPr>
          <a:xfrm>
            <a:off x="132625" y="4594623"/>
            <a:ext cx="7164115" cy="461665"/>
          </a:xfrm>
          <a:prstGeom prst="rect">
            <a:avLst/>
          </a:prstGeom>
          <a:noFill/>
        </p:spPr>
        <p:txBody>
          <a:bodyPr wrap="none" rtlCol="0">
            <a:spAutoFit/>
          </a:bodyPr>
          <a:lstStyle/>
          <a:p>
            <a:r>
              <a:rPr lang="en-GB" sz="1200" dirty="0"/>
              <a:t>Kousha, K. &amp; Thelwall, M. (2017). Are Wikipedia citations important evidence of the impact of scholarly</a:t>
            </a:r>
          </a:p>
          <a:p>
            <a:r>
              <a:rPr lang="en-GB" sz="1200" dirty="0"/>
              <a:t>articles and books? Journal of the Association for Information Science and Technology. </a:t>
            </a:r>
          </a:p>
        </p:txBody>
      </p:sp>
      <p:pic>
        <p:nvPicPr>
          <p:cNvPr id="5" name="Picture 4">
            <a:extLst>
              <a:ext uri="{FF2B5EF4-FFF2-40B4-BE49-F238E27FC236}">
                <a16:creationId xmlns:a16="http://schemas.microsoft.com/office/drawing/2014/main" xmlns="" id="{D8386CE3-C34D-4A2E-970F-C4271DF556E7}"/>
              </a:ext>
            </a:extLst>
          </p:cNvPr>
          <p:cNvPicPr>
            <a:picLocks noChangeAspect="1"/>
          </p:cNvPicPr>
          <p:nvPr/>
        </p:nvPicPr>
        <p:blipFill>
          <a:blip r:embed="rId3"/>
          <a:stretch>
            <a:fillRect/>
          </a:stretch>
        </p:blipFill>
        <p:spPr>
          <a:xfrm>
            <a:off x="7555445" y="26205"/>
            <a:ext cx="1588555" cy="1288245"/>
          </a:xfrm>
          <a:prstGeom prst="rect">
            <a:avLst/>
          </a:prstGeom>
        </p:spPr>
      </p:pic>
    </p:spTree>
    <p:extLst>
      <p:ext uri="{BB962C8B-B14F-4D97-AF65-F5344CB8AC3E}">
        <p14:creationId xmlns:p14="http://schemas.microsoft.com/office/powerpoint/2010/main" val="2810219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281DA-5014-4E9E-8F83-73D558E86D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E9C6C53D-2253-4D48-8DFC-A8F8E713FC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109B0E96-4205-4389-83CB-7BAD10849507}"/>
              </a:ext>
            </a:extLst>
          </p:cNvPr>
          <p:cNvPicPr>
            <a:picLocks noChangeAspect="1"/>
          </p:cNvPicPr>
          <p:nvPr/>
        </p:nvPicPr>
        <p:blipFill>
          <a:blip r:embed="rId2"/>
          <a:stretch>
            <a:fillRect/>
          </a:stretch>
        </p:blipFill>
        <p:spPr>
          <a:xfrm>
            <a:off x="-27878" y="537448"/>
            <a:ext cx="9144000" cy="4043875"/>
          </a:xfrm>
          <a:prstGeom prst="rect">
            <a:avLst/>
          </a:prstGeom>
        </p:spPr>
      </p:pic>
    </p:spTree>
    <p:extLst>
      <p:ext uri="{BB962C8B-B14F-4D97-AF65-F5344CB8AC3E}">
        <p14:creationId xmlns:p14="http://schemas.microsoft.com/office/powerpoint/2010/main" val="282865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Our speakers</a:t>
            </a:r>
            <a:endParaRPr>
              <a:solidFill>
                <a:srgbClr val="666666"/>
              </a:solidFill>
            </a:endParaRPr>
          </a:p>
        </p:txBody>
      </p:sp>
      <p:sp>
        <p:nvSpPr>
          <p:cNvPr id="136" name="Google Shape;136;p25"/>
          <p:cNvSpPr txBox="1"/>
          <p:nvPr/>
        </p:nvSpPr>
        <p:spPr>
          <a:xfrm>
            <a:off x="789400" y="3145600"/>
            <a:ext cx="20256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04040"/>
                </a:solidFill>
                <a:latin typeface="Avenir"/>
                <a:ea typeface="Avenir"/>
                <a:cs typeface="Avenir"/>
                <a:sym typeface="Avenir"/>
              </a:rPr>
              <a:t>Catherine Williams</a:t>
            </a:r>
            <a:endParaRPr b="1">
              <a:solidFill>
                <a:srgbClr val="404040"/>
              </a:solidFill>
              <a:latin typeface="Avenir"/>
              <a:ea typeface="Avenir"/>
              <a:cs typeface="Avenir"/>
              <a:sym typeface="Avenir"/>
            </a:endParaRPr>
          </a:p>
          <a:p>
            <a:pPr marL="0" lvl="0" indent="0" algn="ctr" rtl="0">
              <a:spcBef>
                <a:spcPts val="0"/>
              </a:spcBef>
              <a:spcAft>
                <a:spcPts val="0"/>
              </a:spcAft>
              <a:buClr>
                <a:srgbClr val="000000"/>
              </a:buClr>
              <a:buSzPts val="1100"/>
              <a:buFont typeface="Arial"/>
              <a:buNone/>
            </a:pPr>
            <a:r>
              <a:rPr lang="en">
                <a:solidFill>
                  <a:srgbClr val="404040"/>
                </a:solidFill>
                <a:highlight>
                  <a:srgbClr val="FFFFFF"/>
                </a:highlight>
                <a:latin typeface="Avenir"/>
                <a:ea typeface="Avenir"/>
                <a:cs typeface="Avenir"/>
                <a:sym typeface="Avenir"/>
              </a:rPr>
              <a:t>Altmetric</a:t>
            </a:r>
            <a:endParaRPr>
              <a:solidFill>
                <a:srgbClr val="404040"/>
              </a:solidFill>
              <a:latin typeface="Avenir"/>
              <a:ea typeface="Avenir"/>
              <a:cs typeface="Avenir"/>
              <a:sym typeface="Avenir"/>
            </a:endParaRPr>
          </a:p>
        </p:txBody>
      </p:sp>
      <p:sp>
        <p:nvSpPr>
          <p:cNvPr id="137" name="Google Shape;137;p25"/>
          <p:cNvSpPr txBox="1"/>
          <p:nvPr/>
        </p:nvSpPr>
        <p:spPr>
          <a:xfrm>
            <a:off x="3194100" y="3145600"/>
            <a:ext cx="27558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04040"/>
                </a:solidFill>
                <a:latin typeface="Avenir"/>
                <a:ea typeface="Avenir"/>
                <a:cs typeface="Avenir"/>
                <a:sym typeface="Avenir"/>
              </a:rPr>
              <a:t>Professor Mike Thelwall</a:t>
            </a:r>
            <a:endParaRPr b="1">
              <a:solidFill>
                <a:srgbClr val="404040"/>
              </a:solidFill>
              <a:latin typeface="Avenir"/>
              <a:ea typeface="Avenir"/>
              <a:cs typeface="Avenir"/>
              <a:sym typeface="Avenir"/>
            </a:endParaRPr>
          </a:p>
          <a:p>
            <a:pPr marL="0" lvl="0" indent="0" algn="ctr" rtl="0">
              <a:spcBef>
                <a:spcPts val="0"/>
              </a:spcBef>
              <a:spcAft>
                <a:spcPts val="0"/>
              </a:spcAft>
              <a:buClr>
                <a:srgbClr val="000000"/>
              </a:buClr>
              <a:buSzPts val="1100"/>
              <a:buFont typeface="Arial"/>
              <a:buNone/>
            </a:pPr>
            <a:r>
              <a:rPr lang="en">
                <a:solidFill>
                  <a:srgbClr val="404040"/>
                </a:solidFill>
                <a:highlight>
                  <a:srgbClr val="FFFFFF"/>
                </a:highlight>
                <a:latin typeface="Avenir"/>
                <a:ea typeface="Avenir"/>
                <a:cs typeface="Avenir"/>
                <a:sym typeface="Avenir"/>
              </a:rPr>
              <a:t>University of Wolverhampton </a:t>
            </a:r>
            <a:endParaRPr>
              <a:solidFill>
                <a:srgbClr val="404040"/>
              </a:solidFill>
              <a:latin typeface="Avenir"/>
              <a:ea typeface="Avenir"/>
              <a:cs typeface="Avenir"/>
              <a:sym typeface="Avenir"/>
            </a:endParaRPr>
          </a:p>
        </p:txBody>
      </p:sp>
      <p:pic>
        <p:nvPicPr>
          <p:cNvPr id="138" name="Google Shape;138;p25"/>
          <p:cNvPicPr preferRelativeResize="0"/>
          <p:nvPr/>
        </p:nvPicPr>
        <p:blipFill>
          <a:blip r:embed="rId3">
            <a:alphaModFix/>
          </a:blip>
          <a:stretch>
            <a:fillRect/>
          </a:stretch>
        </p:blipFill>
        <p:spPr>
          <a:xfrm>
            <a:off x="1048489" y="1408924"/>
            <a:ext cx="1507423" cy="1685675"/>
          </a:xfrm>
          <a:prstGeom prst="rect">
            <a:avLst/>
          </a:prstGeom>
          <a:noFill/>
          <a:ln>
            <a:noFill/>
          </a:ln>
        </p:spPr>
      </p:pic>
      <p:sp>
        <p:nvSpPr>
          <p:cNvPr id="139" name="Google Shape;139;p25"/>
          <p:cNvSpPr txBox="1"/>
          <p:nvPr/>
        </p:nvSpPr>
        <p:spPr>
          <a:xfrm>
            <a:off x="5949900" y="3094600"/>
            <a:ext cx="27558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04040"/>
                </a:solidFill>
                <a:latin typeface="Avenir"/>
                <a:ea typeface="Avenir"/>
                <a:cs typeface="Avenir"/>
                <a:sym typeface="Avenir"/>
              </a:rPr>
              <a:t>Mike Taylor</a:t>
            </a:r>
            <a:endParaRPr b="1">
              <a:solidFill>
                <a:srgbClr val="404040"/>
              </a:solidFill>
              <a:latin typeface="Avenir"/>
              <a:ea typeface="Avenir"/>
              <a:cs typeface="Avenir"/>
              <a:sym typeface="Avenir"/>
            </a:endParaRPr>
          </a:p>
          <a:p>
            <a:pPr marL="0" lvl="0" indent="0" algn="ctr" rtl="0">
              <a:spcBef>
                <a:spcPts val="0"/>
              </a:spcBef>
              <a:spcAft>
                <a:spcPts val="0"/>
              </a:spcAft>
              <a:buClr>
                <a:srgbClr val="000000"/>
              </a:buClr>
              <a:buSzPts val="1100"/>
              <a:buFont typeface="Arial"/>
              <a:buNone/>
            </a:pPr>
            <a:r>
              <a:rPr lang="en">
                <a:solidFill>
                  <a:srgbClr val="404040"/>
                </a:solidFill>
                <a:highlight>
                  <a:srgbClr val="FFFFFF"/>
                </a:highlight>
                <a:latin typeface="Avenir"/>
                <a:ea typeface="Avenir"/>
                <a:cs typeface="Avenir"/>
                <a:sym typeface="Avenir"/>
              </a:rPr>
              <a:t>Digital Science</a:t>
            </a:r>
            <a:endParaRPr>
              <a:solidFill>
                <a:srgbClr val="404040"/>
              </a:solidFill>
              <a:latin typeface="Avenir"/>
              <a:ea typeface="Avenir"/>
              <a:cs typeface="Avenir"/>
              <a:sym typeface="Avenir"/>
            </a:endParaRPr>
          </a:p>
        </p:txBody>
      </p:sp>
      <p:pic>
        <p:nvPicPr>
          <p:cNvPr id="140" name="Google Shape;140;p25"/>
          <p:cNvPicPr preferRelativeResize="0"/>
          <p:nvPr/>
        </p:nvPicPr>
        <p:blipFill rotWithShape="1">
          <a:blip r:embed="rId4">
            <a:alphaModFix/>
          </a:blip>
          <a:srcRect l="9935" t="11171" r="17856" b="16943"/>
          <a:stretch/>
        </p:blipFill>
        <p:spPr>
          <a:xfrm>
            <a:off x="3753075" y="1408925"/>
            <a:ext cx="1637829" cy="1685675"/>
          </a:xfrm>
          <a:prstGeom prst="rect">
            <a:avLst/>
          </a:prstGeom>
          <a:noFill/>
          <a:ln>
            <a:noFill/>
          </a:ln>
        </p:spPr>
      </p:pic>
      <p:pic>
        <p:nvPicPr>
          <p:cNvPr id="141" name="Google Shape;141;p25"/>
          <p:cNvPicPr preferRelativeResize="0"/>
          <p:nvPr/>
        </p:nvPicPr>
        <p:blipFill>
          <a:blip r:embed="rId5">
            <a:alphaModFix/>
          </a:blip>
          <a:stretch>
            <a:fillRect/>
          </a:stretch>
        </p:blipFill>
        <p:spPr>
          <a:xfrm>
            <a:off x="6432854" y="1388554"/>
            <a:ext cx="1789892" cy="17264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12CF97-AF7A-4700-8E1B-057C0466E8D4}"/>
              </a:ext>
            </a:extLst>
          </p:cNvPr>
          <p:cNvPicPr>
            <a:picLocks noChangeAspect="1"/>
          </p:cNvPicPr>
          <p:nvPr/>
        </p:nvPicPr>
        <p:blipFill>
          <a:blip r:embed="rId2"/>
          <a:stretch>
            <a:fillRect/>
          </a:stretch>
        </p:blipFill>
        <p:spPr>
          <a:xfrm>
            <a:off x="2029889" y="0"/>
            <a:ext cx="5125139" cy="5143500"/>
          </a:xfrm>
          <a:prstGeom prst="rect">
            <a:avLst/>
          </a:prstGeom>
        </p:spPr>
      </p:pic>
    </p:spTree>
    <p:extLst>
      <p:ext uri="{BB962C8B-B14F-4D97-AF65-F5344CB8AC3E}">
        <p14:creationId xmlns:p14="http://schemas.microsoft.com/office/powerpoint/2010/main" val="24035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9B0781-6873-4F93-AC9B-0874B5D2BE0E}"/>
              </a:ext>
            </a:extLst>
          </p:cNvPr>
          <p:cNvPicPr>
            <a:picLocks noChangeAspect="1"/>
          </p:cNvPicPr>
          <p:nvPr/>
        </p:nvPicPr>
        <p:blipFill>
          <a:blip r:embed="rId2"/>
          <a:stretch>
            <a:fillRect/>
          </a:stretch>
        </p:blipFill>
        <p:spPr>
          <a:xfrm>
            <a:off x="7162800" y="26205"/>
            <a:ext cx="1981200" cy="1606662"/>
          </a:xfrm>
          <a:prstGeom prst="rect">
            <a:avLst/>
          </a:prstGeom>
        </p:spPr>
      </p:pic>
      <p:sp>
        <p:nvSpPr>
          <p:cNvPr id="2" name="Title 1">
            <a:extLst>
              <a:ext uri="{FF2B5EF4-FFF2-40B4-BE49-F238E27FC236}">
                <a16:creationId xmlns:a16="http://schemas.microsoft.com/office/drawing/2014/main" xmlns="" id="{7CF23C8D-A1D6-4872-BDBE-BF678CAC9DA7}"/>
              </a:ext>
            </a:extLst>
          </p:cNvPr>
          <p:cNvSpPr>
            <a:spLocks noGrp="1"/>
          </p:cNvSpPr>
          <p:nvPr>
            <p:ph type="title"/>
          </p:nvPr>
        </p:nvSpPr>
        <p:spPr/>
        <p:txBody>
          <a:bodyPr/>
          <a:lstStyle/>
          <a:p>
            <a:pPr algn="l"/>
            <a:r>
              <a:rPr lang="en-GB" dirty="0"/>
              <a:t>Wikipedia citations to books</a:t>
            </a:r>
          </a:p>
        </p:txBody>
      </p:sp>
      <p:sp>
        <p:nvSpPr>
          <p:cNvPr id="3" name="Content Placeholder 2">
            <a:extLst>
              <a:ext uri="{FF2B5EF4-FFF2-40B4-BE49-F238E27FC236}">
                <a16:creationId xmlns:a16="http://schemas.microsoft.com/office/drawing/2014/main" xmlns="" id="{E174BCEA-2028-4F04-8035-C968C21B8972}"/>
              </a:ext>
            </a:extLst>
          </p:cNvPr>
          <p:cNvSpPr>
            <a:spLocks noGrp="1"/>
          </p:cNvSpPr>
          <p:nvPr>
            <p:ph idx="1"/>
          </p:nvPr>
        </p:nvSpPr>
        <p:spPr/>
        <p:txBody>
          <a:bodyPr>
            <a:normAutofit fontScale="85000" lnSpcReduction="20000"/>
          </a:bodyPr>
          <a:lstStyle/>
          <a:p>
            <a:r>
              <a:rPr lang="en-US" dirty="0"/>
              <a:t>33% of 18,735 Scopus monographs in all fields </a:t>
            </a:r>
            <a:r>
              <a:rPr lang="en-GB" dirty="0"/>
              <a:t>2005-2012 </a:t>
            </a:r>
            <a:r>
              <a:rPr lang="en-US" dirty="0"/>
              <a:t>had at least one Wikipedia citation in 2015; 29% had one or more Scopus citations. </a:t>
            </a:r>
          </a:p>
          <a:p>
            <a:r>
              <a:rPr lang="en-US" dirty="0"/>
              <a:t>Arts and Humanities: 48%</a:t>
            </a:r>
          </a:p>
          <a:p>
            <a:r>
              <a:rPr lang="en-US" dirty="0"/>
              <a:t>Social Sciences: 39% </a:t>
            </a:r>
          </a:p>
          <a:p>
            <a:r>
              <a:rPr lang="en-US" dirty="0"/>
              <a:t>Immunology and Microbiology: 34%</a:t>
            </a:r>
          </a:p>
          <a:p>
            <a:r>
              <a:rPr lang="en-US" dirty="0"/>
              <a:t>Psychology: 32%</a:t>
            </a:r>
          </a:p>
          <a:p>
            <a:r>
              <a:rPr lang="en-US" dirty="0"/>
              <a:t>Other broad fields:  22%-26%</a:t>
            </a:r>
            <a:endParaRPr lang="en-GB" dirty="0"/>
          </a:p>
        </p:txBody>
      </p:sp>
      <p:sp>
        <p:nvSpPr>
          <p:cNvPr id="4" name="TextBox 3">
            <a:extLst>
              <a:ext uri="{FF2B5EF4-FFF2-40B4-BE49-F238E27FC236}">
                <a16:creationId xmlns:a16="http://schemas.microsoft.com/office/drawing/2014/main" xmlns="" id="{26287D61-1BA0-43D5-9B59-A01989D2102A}"/>
              </a:ext>
            </a:extLst>
          </p:cNvPr>
          <p:cNvSpPr txBox="1"/>
          <p:nvPr/>
        </p:nvSpPr>
        <p:spPr>
          <a:xfrm>
            <a:off x="295450" y="4594919"/>
            <a:ext cx="7164115" cy="461665"/>
          </a:xfrm>
          <a:prstGeom prst="rect">
            <a:avLst/>
          </a:prstGeom>
          <a:noFill/>
        </p:spPr>
        <p:txBody>
          <a:bodyPr wrap="none" rtlCol="0">
            <a:spAutoFit/>
          </a:bodyPr>
          <a:lstStyle/>
          <a:p>
            <a:r>
              <a:rPr lang="en-GB" sz="1200" dirty="0"/>
              <a:t>Kousha, K. &amp; Thelwall, M. (2017). Are Wikipedia citations important evidence of the impact of scholarly</a:t>
            </a:r>
          </a:p>
          <a:p>
            <a:r>
              <a:rPr lang="en-GB" sz="1200" dirty="0"/>
              <a:t>articles and books? Journal of the Association for Information Science and Technology. </a:t>
            </a:r>
          </a:p>
        </p:txBody>
      </p:sp>
    </p:spTree>
    <p:extLst>
      <p:ext uri="{BB962C8B-B14F-4D97-AF65-F5344CB8AC3E}">
        <p14:creationId xmlns:p14="http://schemas.microsoft.com/office/powerpoint/2010/main" val="2425229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Important issues when comparing books</a:t>
            </a:r>
          </a:p>
        </p:txBody>
      </p:sp>
      <p:sp>
        <p:nvSpPr>
          <p:cNvPr id="3" name="Content Placeholder 2"/>
          <p:cNvSpPr>
            <a:spLocks noGrp="1"/>
          </p:cNvSpPr>
          <p:nvPr>
            <p:ph idx="1"/>
          </p:nvPr>
        </p:nvSpPr>
        <p:spPr/>
        <p:txBody>
          <a:bodyPr>
            <a:normAutofit fontScale="92500" lnSpcReduction="20000"/>
          </a:bodyPr>
          <a:lstStyle/>
          <a:p>
            <a:r>
              <a:rPr lang="en-GB" dirty="0"/>
              <a:t>Books should be from the same </a:t>
            </a:r>
            <a:r>
              <a:rPr lang="en-GB" b="1" dirty="0"/>
              <a:t>year</a:t>
            </a:r>
          </a:p>
          <a:p>
            <a:pPr lvl="1"/>
            <a:r>
              <a:rPr lang="en-GB" dirty="0"/>
              <a:t>Older books have an unfair advantage</a:t>
            </a:r>
          </a:p>
          <a:p>
            <a:r>
              <a:rPr lang="en-GB" dirty="0"/>
              <a:t>Books should come from the same </a:t>
            </a:r>
            <a:r>
              <a:rPr lang="en-GB" b="1" dirty="0"/>
              <a:t>field</a:t>
            </a:r>
          </a:p>
          <a:p>
            <a:pPr lvl="1"/>
            <a:r>
              <a:rPr lang="en-GB" dirty="0"/>
              <a:t>Books in fields with larger audiences have an unfair advantage (Shakespeare vs. early Norse)</a:t>
            </a:r>
          </a:p>
          <a:p>
            <a:r>
              <a:rPr lang="en-GB" dirty="0"/>
              <a:t>Books should be of the same </a:t>
            </a:r>
            <a:r>
              <a:rPr lang="en-GB" b="1" dirty="0"/>
              <a:t>type</a:t>
            </a:r>
          </a:p>
          <a:p>
            <a:pPr lvl="1"/>
            <a:r>
              <a:rPr lang="en-GB" dirty="0"/>
              <a:t>Textbooks, monographs, edited volumes, popular expositions have different natural audience sizes</a:t>
            </a:r>
          </a:p>
        </p:txBody>
      </p:sp>
    </p:spTree>
    <p:extLst>
      <p:ext uri="{BB962C8B-B14F-4D97-AF65-F5344CB8AC3E}">
        <p14:creationId xmlns:p14="http://schemas.microsoft.com/office/powerpoint/2010/main" val="2787995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01A7E-0623-4616-8248-7FB975605795}"/>
              </a:ext>
            </a:extLst>
          </p:cNvPr>
          <p:cNvSpPr>
            <a:spLocks noGrp="1"/>
          </p:cNvSpPr>
          <p:nvPr>
            <p:ph type="title"/>
          </p:nvPr>
        </p:nvSpPr>
        <p:spPr/>
        <p:txBody>
          <a:bodyPr/>
          <a:lstStyle/>
          <a:p>
            <a:r>
              <a:rPr lang="en-US" dirty="0"/>
              <a:t>Tricky issues for book evaluations</a:t>
            </a:r>
            <a:endParaRPr lang="en-GB" dirty="0"/>
          </a:p>
        </p:txBody>
      </p:sp>
      <p:sp>
        <p:nvSpPr>
          <p:cNvPr id="3" name="Content Placeholder 2">
            <a:extLst>
              <a:ext uri="{FF2B5EF4-FFF2-40B4-BE49-F238E27FC236}">
                <a16:creationId xmlns:a16="http://schemas.microsoft.com/office/drawing/2014/main" xmlns="" id="{29243D2B-5516-4D66-A07D-B1234D0235AB}"/>
              </a:ext>
            </a:extLst>
          </p:cNvPr>
          <p:cNvSpPr>
            <a:spLocks noGrp="1"/>
          </p:cNvSpPr>
          <p:nvPr>
            <p:ph idx="1"/>
          </p:nvPr>
        </p:nvSpPr>
        <p:spPr/>
        <p:txBody>
          <a:bodyPr>
            <a:normAutofit/>
          </a:bodyPr>
          <a:lstStyle/>
          <a:p>
            <a:r>
              <a:rPr lang="en-US" b="1" dirty="0"/>
              <a:t>Multiple versions </a:t>
            </a:r>
            <a:r>
              <a:rPr lang="en-US" dirty="0"/>
              <a:t>of the same book with different ISBNs (</a:t>
            </a:r>
            <a:r>
              <a:rPr lang="en-US" dirty="0" err="1"/>
              <a:t>paperpack</a:t>
            </a:r>
            <a:r>
              <a:rPr lang="en-US" dirty="0"/>
              <a:t>, hardback)</a:t>
            </a:r>
          </a:p>
          <a:p>
            <a:r>
              <a:rPr lang="en-US" b="1" dirty="0"/>
              <a:t>Multiple editions </a:t>
            </a:r>
            <a:r>
              <a:rPr lang="en-US" dirty="0"/>
              <a:t>with the same title </a:t>
            </a:r>
          </a:p>
          <a:p>
            <a:pPr lvl="1"/>
            <a:r>
              <a:rPr lang="en-US" dirty="0"/>
              <a:t>Not always be recorded separately</a:t>
            </a:r>
          </a:p>
          <a:p>
            <a:pPr lvl="1"/>
            <a:r>
              <a:rPr lang="en-US" dirty="0"/>
              <a:t>Should altmetrics be cumulative across editions?</a:t>
            </a:r>
          </a:p>
        </p:txBody>
      </p:sp>
    </p:spTree>
    <p:extLst>
      <p:ext uri="{BB962C8B-B14F-4D97-AF65-F5344CB8AC3E}">
        <p14:creationId xmlns:p14="http://schemas.microsoft.com/office/powerpoint/2010/main" val="799206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BACC2-D76E-4C4A-806F-63B08AF7A815}"/>
              </a:ext>
            </a:extLst>
          </p:cNvPr>
          <p:cNvSpPr>
            <a:spLocks noGrp="1"/>
          </p:cNvSpPr>
          <p:nvPr>
            <p:ph type="title"/>
          </p:nvPr>
        </p:nvSpPr>
        <p:spPr/>
        <p:txBody>
          <a:bodyPr>
            <a:normAutofit fontScale="90000"/>
          </a:bodyPr>
          <a:lstStyle/>
          <a:p>
            <a:r>
              <a:rPr lang="en-US" dirty="0"/>
              <a:t>Which books are tracked by Altmetric?</a:t>
            </a:r>
            <a:endParaRPr lang="en-GB" dirty="0"/>
          </a:p>
        </p:txBody>
      </p:sp>
      <p:pic>
        <p:nvPicPr>
          <p:cNvPr id="4" name="Picture 3">
            <a:extLst>
              <a:ext uri="{FF2B5EF4-FFF2-40B4-BE49-F238E27FC236}">
                <a16:creationId xmlns:a16="http://schemas.microsoft.com/office/drawing/2014/main" xmlns="" id="{2FA347F3-CE7A-4D0D-8964-55E8E53AFD8D}"/>
              </a:ext>
            </a:extLst>
          </p:cNvPr>
          <p:cNvPicPr>
            <a:picLocks noChangeAspect="1"/>
          </p:cNvPicPr>
          <p:nvPr/>
        </p:nvPicPr>
        <p:blipFill>
          <a:blip r:embed="rId2"/>
          <a:stretch>
            <a:fillRect/>
          </a:stretch>
        </p:blipFill>
        <p:spPr>
          <a:xfrm>
            <a:off x="0" y="1828800"/>
            <a:ext cx="9144000" cy="2029852"/>
          </a:xfrm>
          <a:prstGeom prst="rect">
            <a:avLst/>
          </a:prstGeom>
        </p:spPr>
      </p:pic>
      <p:sp>
        <p:nvSpPr>
          <p:cNvPr id="5" name="TextBox 4">
            <a:extLst>
              <a:ext uri="{FF2B5EF4-FFF2-40B4-BE49-F238E27FC236}">
                <a16:creationId xmlns:a16="http://schemas.microsoft.com/office/drawing/2014/main" xmlns="" id="{3C611257-EAA8-4E72-9B9C-E215DF1EF547}"/>
              </a:ext>
            </a:extLst>
          </p:cNvPr>
          <p:cNvSpPr txBox="1"/>
          <p:nvPr/>
        </p:nvSpPr>
        <p:spPr>
          <a:xfrm>
            <a:off x="304800" y="4594623"/>
            <a:ext cx="8836336" cy="307777"/>
          </a:xfrm>
          <a:prstGeom prst="rect">
            <a:avLst/>
          </a:prstGeom>
          <a:noFill/>
        </p:spPr>
        <p:txBody>
          <a:bodyPr wrap="none" rtlCol="0">
            <a:spAutoFit/>
          </a:bodyPr>
          <a:lstStyle/>
          <a:p>
            <a:r>
              <a:rPr lang="en-GB" sz="1400" dirty="0"/>
              <a:t>https://help.altmetric.com/support/solutions/articles/6000134593-how-does-altmetric-track-attention-to-books-</a:t>
            </a:r>
          </a:p>
        </p:txBody>
      </p:sp>
    </p:spTree>
    <p:extLst>
      <p:ext uri="{BB962C8B-B14F-4D97-AF65-F5344CB8AC3E}">
        <p14:creationId xmlns:p14="http://schemas.microsoft.com/office/powerpoint/2010/main" val="1365688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8575"/>
            <a:ext cx="8229600" cy="857250"/>
          </a:xfrm>
        </p:spPr>
        <p:txBody>
          <a:bodyPr/>
          <a:lstStyle/>
          <a:p>
            <a:r>
              <a:rPr lang="en-GB" dirty="0"/>
              <a:t>Summary</a:t>
            </a:r>
          </a:p>
        </p:txBody>
      </p:sp>
      <p:sp>
        <p:nvSpPr>
          <p:cNvPr id="3" name="Content Placeholder 2"/>
          <p:cNvSpPr>
            <a:spLocks noGrp="1"/>
          </p:cNvSpPr>
          <p:nvPr>
            <p:ph idx="1"/>
          </p:nvPr>
        </p:nvSpPr>
        <p:spPr>
          <a:xfrm>
            <a:off x="457200" y="914400"/>
            <a:ext cx="8229600" cy="3943350"/>
          </a:xfrm>
        </p:spPr>
        <p:txBody>
          <a:bodyPr>
            <a:normAutofit fontScale="85000" lnSpcReduction="20000"/>
          </a:bodyPr>
          <a:lstStyle/>
          <a:p>
            <a:r>
              <a:rPr lang="en-GB" dirty="0"/>
              <a:t>Book impact evaluation is complex because of multiple audience sizes</a:t>
            </a:r>
          </a:p>
          <a:p>
            <a:r>
              <a:rPr lang="en-GB" i="1" dirty="0"/>
              <a:t>Mendeley readers </a:t>
            </a:r>
            <a:r>
              <a:rPr lang="en-GB" dirty="0"/>
              <a:t>for fast academic and educational impact</a:t>
            </a:r>
          </a:p>
          <a:p>
            <a:r>
              <a:rPr lang="en-GB" i="1" dirty="0"/>
              <a:t>Syllabus mentions </a:t>
            </a:r>
            <a:r>
              <a:rPr lang="en-GB" dirty="0"/>
              <a:t>for educational impact</a:t>
            </a:r>
          </a:p>
          <a:p>
            <a:r>
              <a:rPr lang="en-GB" dirty="0"/>
              <a:t>Other </a:t>
            </a:r>
            <a:r>
              <a:rPr lang="en-GB" i="1" dirty="0"/>
              <a:t>altmetrics</a:t>
            </a:r>
            <a:r>
              <a:rPr lang="en-GB" dirty="0"/>
              <a:t> as attention indicators?</a:t>
            </a:r>
          </a:p>
          <a:p>
            <a:r>
              <a:rPr lang="en-GB" dirty="0"/>
              <a:t>Quantitative indicators are always limited in scope – scratching the surface and biased</a:t>
            </a:r>
          </a:p>
          <a:p>
            <a:r>
              <a:rPr lang="en-GB" dirty="0"/>
              <a:t>A useful starting point (or for triangulation) then apply common sense?</a:t>
            </a:r>
          </a:p>
          <a:p>
            <a:endParaRPr lang="en-GB" dirty="0"/>
          </a:p>
        </p:txBody>
      </p:sp>
    </p:spTree>
    <p:extLst>
      <p:ext uri="{BB962C8B-B14F-4D97-AF65-F5344CB8AC3E}">
        <p14:creationId xmlns:p14="http://schemas.microsoft.com/office/powerpoint/2010/main" val="234193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ctrTitle"/>
          </p:nvPr>
        </p:nvSpPr>
        <p:spPr>
          <a:xfrm>
            <a:off x="248225" y="695000"/>
            <a:ext cx="8452500" cy="23247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Font typeface="Raleway"/>
              <a:buNone/>
            </a:pPr>
            <a:r>
              <a:rPr lang="en" sz="3500"/>
              <a:t>A call for metadata</a:t>
            </a:r>
            <a:endParaRPr sz="3500" b="0" i="0" u="none" strike="noStrike" cap="none">
              <a:solidFill>
                <a:srgbClr val="FFFFFF"/>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Books and metadata: seven reasons why chapters rock!</a:t>
            </a:r>
            <a:endParaRPr sz="3200">
              <a:solidFill>
                <a:srgbClr val="666666"/>
              </a:solidFill>
              <a:latin typeface="Avenir"/>
              <a:ea typeface="Avenir"/>
              <a:cs typeface="Avenir"/>
              <a:sym typeface="Avenir"/>
            </a:endParaRPr>
          </a:p>
        </p:txBody>
      </p:sp>
      <p:sp>
        <p:nvSpPr>
          <p:cNvPr id="237" name="Google Shape;237;p36"/>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Based on a recent blog post by Jennifer Kemp of Crossref and Mike Taylor of Altmetric</a:t>
            </a: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https://www.digital-science.com/blog/news/state-of-open-monographs-series-making-chapters-visible/</a:t>
            </a:r>
            <a:endParaRPr sz="1800">
              <a:solidFill>
                <a:srgbClr val="666666"/>
              </a:solidFill>
              <a:latin typeface="Avenir"/>
              <a:ea typeface="Avenir"/>
              <a:cs typeface="Avenir"/>
              <a:sym typeface="Aveni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p:nvPr/>
        </p:nvSpPr>
        <p:spPr>
          <a:xfrm>
            <a:off x="362866" y="47897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The current state… ~25% books have chapter metadata</a:t>
            </a:r>
            <a:endParaRPr sz="3200">
              <a:solidFill>
                <a:srgbClr val="666666"/>
              </a:solidFill>
              <a:latin typeface="Avenir"/>
              <a:ea typeface="Avenir"/>
              <a:cs typeface="Avenir"/>
              <a:sym typeface="Avenir"/>
            </a:endParaRPr>
          </a:p>
        </p:txBody>
      </p:sp>
      <p:pic>
        <p:nvPicPr>
          <p:cNvPr id="243" name="Google Shape;243;p37"/>
          <p:cNvPicPr preferRelativeResize="0"/>
          <p:nvPr/>
        </p:nvPicPr>
        <p:blipFill>
          <a:blip r:embed="rId3">
            <a:alphaModFix/>
          </a:blip>
          <a:stretch>
            <a:fillRect/>
          </a:stretch>
        </p:blipFill>
        <p:spPr>
          <a:xfrm>
            <a:off x="1563600" y="1544477"/>
            <a:ext cx="6162866" cy="32694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1 Increased discoverability </a:t>
            </a:r>
            <a:endParaRPr sz="3200">
              <a:solidFill>
                <a:srgbClr val="666666"/>
              </a:solidFill>
              <a:latin typeface="Avenir"/>
              <a:ea typeface="Avenir"/>
              <a:cs typeface="Avenir"/>
              <a:sym typeface="Avenir"/>
            </a:endParaRPr>
          </a:p>
        </p:txBody>
      </p:sp>
      <p:sp>
        <p:nvSpPr>
          <p:cNvPr id="249" name="Google Shape;249;p38"/>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Students and researchers are moving away from ‘traditional’ discovery tools: getting DOIs at book and chapter level increases the presence of your books across many platforms.</a:t>
            </a:r>
            <a:endParaRPr sz="1800">
              <a:solidFill>
                <a:srgbClr val="666666"/>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body" idx="1"/>
          </p:nvPr>
        </p:nvSpPr>
        <p:spPr>
          <a:xfrm>
            <a:off x="457200" y="1164450"/>
            <a:ext cx="8229600" cy="3582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666666"/>
              </a:buClr>
              <a:buSzPts val="2400"/>
              <a:buFont typeface="Lato Light"/>
              <a:buChar char="•"/>
            </a:pPr>
            <a:r>
              <a:rPr lang="en" sz="2400">
                <a:solidFill>
                  <a:srgbClr val="666666"/>
                </a:solidFill>
                <a:latin typeface="Lato Light"/>
                <a:ea typeface="Lato Light"/>
                <a:cs typeface="Lato Light"/>
                <a:sym typeface="Lato Light"/>
              </a:rPr>
              <a:t>An introduction to Altmetric for Books</a:t>
            </a:r>
            <a:endParaRPr sz="2400">
              <a:solidFill>
                <a:srgbClr val="666666"/>
              </a:solidFill>
              <a:latin typeface="Lato Light"/>
              <a:ea typeface="Lato Light"/>
              <a:cs typeface="Lato Light"/>
              <a:sym typeface="Lato Light"/>
            </a:endParaRPr>
          </a:p>
          <a:p>
            <a:pPr marL="457200" marR="0" lvl="0" indent="-381000" algn="l" rtl="0">
              <a:lnSpc>
                <a:spcPct val="150000"/>
              </a:lnSpc>
              <a:spcBef>
                <a:spcPts val="0"/>
              </a:spcBef>
              <a:spcAft>
                <a:spcPts val="0"/>
              </a:spcAft>
              <a:buClr>
                <a:srgbClr val="666666"/>
              </a:buClr>
              <a:buSzPts val="2400"/>
              <a:buFont typeface="Lato Light"/>
              <a:buChar char="•"/>
            </a:pPr>
            <a:r>
              <a:rPr lang="en" sz="2400">
                <a:solidFill>
                  <a:srgbClr val="666666"/>
                </a:solidFill>
                <a:latin typeface="Lato Light"/>
                <a:ea typeface="Lato Light"/>
                <a:cs typeface="Lato Light"/>
                <a:sym typeface="Lato Light"/>
              </a:rPr>
              <a:t>Altmetrics for Books: Some empirical investigations</a:t>
            </a:r>
            <a:endParaRPr sz="2400">
              <a:solidFill>
                <a:srgbClr val="666666"/>
              </a:solidFill>
              <a:latin typeface="Lato Light"/>
              <a:ea typeface="Lato Light"/>
              <a:cs typeface="Lato Light"/>
              <a:sym typeface="Lato Light"/>
            </a:endParaRPr>
          </a:p>
          <a:p>
            <a:pPr marL="457200" marR="0" lvl="0" indent="-381000" algn="l" rtl="0">
              <a:lnSpc>
                <a:spcPct val="150000"/>
              </a:lnSpc>
              <a:spcBef>
                <a:spcPts val="0"/>
              </a:spcBef>
              <a:spcAft>
                <a:spcPts val="0"/>
              </a:spcAft>
              <a:buClr>
                <a:srgbClr val="666666"/>
              </a:buClr>
              <a:buSzPts val="2400"/>
              <a:buFont typeface="Lato Light"/>
              <a:buChar char="•"/>
            </a:pPr>
            <a:r>
              <a:rPr lang="en" sz="2400">
                <a:solidFill>
                  <a:srgbClr val="666666"/>
                </a:solidFill>
                <a:latin typeface="Lato Light"/>
                <a:ea typeface="Lato Light"/>
                <a:cs typeface="Lato Light"/>
                <a:sym typeface="Lato Light"/>
              </a:rPr>
              <a:t>A call for metadata</a:t>
            </a:r>
            <a:endParaRPr sz="2400">
              <a:solidFill>
                <a:srgbClr val="666666"/>
              </a:solidFill>
              <a:latin typeface="Lato Light"/>
              <a:ea typeface="Lato Light"/>
              <a:cs typeface="Lato Light"/>
              <a:sym typeface="Lato Light"/>
            </a:endParaRPr>
          </a:p>
          <a:p>
            <a:pPr marL="457200" marR="0" lvl="0" indent="-381000" algn="l" rtl="0">
              <a:lnSpc>
                <a:spcPct val="150000"/>
              </a:lnSpc>
              <a:spcBef>
                <a:spcPts val="0"/>
              </a:spcBef>
              <a:spcAft>
                <a:spcPts val="0"/>
              </a:spcAft>
              <a:buClr>
                <a:srgbClr val="666666"/>
              </a:buClr>
              <a:buSzPts val="2400"/>
              <a:buFont typeface="Lato Light"/>
              <a:buChar char="•"/>
            </a:pPr>
            <a:r>
              <a:rPr lang="en" sz="2400">
                <a:solidFill>
                  <a:srgbClr val="666666"/>
                </a:solidFill>
                <a:latin typeface="Lato Light"/>
                <a:ea typeface="Lato Light"/>
                <a:cs typeface="Lato Light"/>
                <a:sym typeface="Lato Light"/>
              </a:rPr>
              <a:t>Q&amp;A</a:t>
            </a:r>
            <a:endParaRPr sz="2400">
              <a:solidFill>
                <a:srgbClr val="666666"/>
              </a:solidFill>
              <a:latin typeface="Lato Light"/>
              <a:ea typeface="Lato Light"/>
              <a:cs typeface="Lato Light"/>
              <a:sym typeface="Lato Light"/>
            </a:endParaRPr>
          </a:p>
        </p:txBody>
      </p:sp>
      <p:sp>
        <p:nvSpPr>
          <p:cNvPr id="147" name="Google Shape;147;p2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Raleway"/>
              <a:buNone/>
            </a:pPr>
            <a:r>
              <a:rPr lang="en">
                <a:solidFill>
                  <a:srgbClr val="666666"/>
                </a:solidFill>
              </a:rPr>
              <a:t>What we’ll cover</a:t>
            </a:r>
            <a:endParaRPr sz="3600" b="0" i="0" u="none" strike="noStrike" cap="none">
              <a:solidFill>
                <a:srgbClr val="666666"/>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2 	Increased usage</a:t>
            </a:r>
            <a:endParaRPr sz="3200">
              <a:solidFill>
                <a:srgbClr val="666666"/>
              </a:solidFill>
              <a:latin typeface="Avenir"/>
              <a:ea typeface="Avenir"/>
              <a:cs typeface="Avenir"/>
              <a:sym typeface="Avenir"/>
            </a:endParaRPr>
          </a:p>
        </p:txBody>
      </p:sp>
      <p:sp>
        <p:nvSpPr>
          <p:cNvPr id="255" name="Google Shape;255;p39"/>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Chapter metadata increases the visibility of a book and its contents and attracts more usage.</a:t>
            </a:r>
            <a:endParaRPr sz="1800">
              <a:solidFill>
                <a:srgbClr val="666666"/>
              </a:solidFill>
              <a:latin typeface="Avenir"/>
              <a:ea typeface="Avenir"/>
              <a:cs typeface="Avenir"/>
              <a:sym typeface="Aveni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3 Matching author expectations </a:t>
            </a:r>
            <a:endParaRPr sz="3200">
              <a:solidFill>
                <a:srgbClr val="666666"/>
              </a:solidFill>
              <a:latin typeface="Avenir"/>
              <a:ea typeface="Avenir"/>
              <a:cs typeface="Avenir"/>
              <a:sym typeface="Avenir"/>
            </a:endParaRPr>
          </a:p>
        </p:txBody>
      </p:sp>
      <p:sp>
        <p:nvSpPr>
          <p:cNvPr id="261" name="Google Shape;261;p40"/>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Authors who are using more general purpose platforms will expect to be able to see their content there, whether book or chapter.</a:t>
            </a:r>
            <a:endParaRPr sz="1800">
              <a:solidFill>
                <a:srgbClr val="666666"/>
              </a:solidFill>
              <a:latin typeface="Avenir"/>
              <a:ea typeface="Avenir"/>
              <a:cs typeface="Avenir"/>
              <a:sym typeface="Aveni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4 Author exposure </a:t>
            </a:r>
            <a:endParaRPr sz="3200">
              <a:solidFill>
                <a:srgbClr val="666666"/>
              </a:solidFill>
              <a:latin typeface="Avenir"/>
              <a:ea typeface="Avenir"/>
              <a:cs typeface="Avenir"/>
              <a:sym typeface="Avenir"/>
            </a:endParaRPr>
          </a:p>
        </p:txBody>
      </p:sp>
      <p:sp>
        <p:nvSpPr>
          <p:cNvPr id="267" name="Google Shape;267;p41"/>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The lack of visibility of chapter authors in collected editions (about half of academic book publishing) is a real problem for online systems that build author profiles.</a:t>
            </a:r>
            <a:endParaRPr sz="1800">
              <a:solidFill>
                <a:srgbClr val="666666"/>
              </a:solidFill>
              <a:latin typeface="Avenir"/>
              <a:ea typeface="Avenir"/>
              <a:cs typeface="Avenir"/>
              <a:sym typeface="Aveni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5 Usage and citations reporting </a:t>
            </a:r>
            <a:endParaRPr sz="3200">
              <a:solidFill>
                <a:srgbClr val="666666"/>
              </a:solidFill>
              <a:latin typeface="Avenir"/>
              <a:ea typeface="Avenir"/>
              <a:cs typeface="Avenir"/>
              <a:sym typeface="Avenir"/>
            </a:endParaRPr>
          </a:p>
        </p:txBody>
      </p:sp>
      <p:sp>
        <p:nvSpPr>
          <p:cNvPr id="273" name="Google Shape;273;p42"/>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Having DOIs for your chapters mean collecting Altmetric data and Dimensions citations is automatic!</a:t>
            </a:r>
            <a:endParaRPr sz="1800">
              <a:solidFill>
                <a:srgbClr val="666666"/>
              </a:solidFill>
              <a:latin typeface="Avenir"/>
              <a:ea typeface="Avenir"/>
              <a:cs typeface="Avenir"/>
              <a:sym typeface="Aveni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p:nvPr/>
        </p:nvSpPr>
        <p:spPr>
          <a:xfrm>
            <a:off x="354616" y="62752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6 Supporting your authors with funding compliance and reporting </a:t>
            </a:r>
            <a:endParaRPr sz="3200">
              <a:solidFill>
                <a:srgbClr val="666666"/>
              </a:solidFill>
              <a:latin typeface="Avenir"/>
              <a:ea typeface="Avenir"/>
              <a:cs typeface="Avenir"/>
              <a:sym typeface="Avenir"/>
            </a:endParaRPr>
          </a:p>
        </p:txBody>
      </p:sp>
      <p:sp>
        <p:nvSpPr>
          <p:cNvPr id="279" name="Google Shape;279;p43"/>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New forms of data-driven evaluation (e.g. REF) and OA mandates (e.g. UKRI) mean that collecting data is essential. Having chapter level DOIs makes this process much cheaper for your authors (who are also paying for this service via OA...)</a:t>
            </a:r>
            <a:endParaRPr sz="1800">
              <a:solidFill>
                <a:srgbClr val="666666"/>
              </a:solidFill>
              <a:latin typeface="Avenir"/>
              <a:ea typeface="Avenir"/>
              <a:cs typeface="Avenir"/>
              <a:sym typeface="Aveni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p:nvPr/>
        </p:nvSpPr>
        <p:spPr>
          <a:xfrm>
            <a:off x="354626" y="627525"/>
            <a:ext cx="87894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7 Understanding the hot topics in your books</a:t>
            </a:r>
            <a:endParaRPr sz="3200">
              <a:solidFill>
                <a:srgbClr val="666666"/>
              </a:solidFill>
              <a:latin typeface="Avenir"/>
              <a:ea typeface="Avenir"/>
              <a:cs typeface="Avenir"/>
              <a:sym typeface="Avenir"/>
            </a:endParaRPr>
          </a:p>
        </p:txBody>
      </p:sp>
      <p:sp>
        <p:nvSpPr>
          <p:cNvPr id="285" name="Google Shape;285;p44"/>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rgbClr val="666666"/>
              </a:solidFill>
              <a:latin typeface="Avenir"/>
              <a:ea typeface="Avenir"/>
              <a:cs typeface="Avenir"/>
              <a:sym typeface="Avenir"/>
            </a:endParaRPr>
          </a:p>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Being able to slice up and examine the Altmetric data of your book chapters casts a whole new light on which sub-topics / chapter authors are hot - and is vital information for book development, subsequent editions, etc.</a:t>
            </a:r>
            <a:endParaRPr sz="1800">
              <a:solidFill>
                <a:srgbClr val="666666"/>
              </a:solidFill>
              <a:latin typeface="Avenir"/>
              <a:ea typeface="Avenir"/>
              <a:cs typeface="Avenir"/>
              <a:sym typeface="Aveni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p:nvPr/>
        </p:nvSpPr>
        <p:spPr>
          <a:xfrm>
            <a:off x="354626" y="627525"/>
            <a:ext cx="87894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Each year, it’s getting easier!</a:t>
            </a:r>
            <a:endParaRPr sz="3200">
              <a:solidFill>
                <a:srgbClr val="666666"/>
              </a:solidFill>
              <a:latin typeface="Avenir"/>
              <a:ea typeface="Avenir"/>
              <a:cs typeface="Avenir"/>
              <a:sym typeface="Avenir"/>
            </a:endParaRPr>
          </a:p>
        </p:txBody>
      </p:sp>
      <p:sp>
        <p:nvSpPr>
          <p:cNvPr id="291" name="Google Shape;291;p45"/>
          <p:cNvSpPr txBox="1"/>
          <p:nvPr/>
        </p:nvSpPr>
        <p:spPr>
          <a:xfrm>
            <a:off x="408475" y="1614825"/>
            <a:ext cx="8131800" cy="27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solidFill>
                  <a:srgbClr val="666666"/>
                </a:solidFill>
                <a:latin typeface="Avenir"/>
                <a:ea typeface="Avenir"/>
                <a:cs typeface="Avenir"/>
                <a:sym typeface="Avenir"/>
              </a:rPr>
              <a:t>Fortunately, it’s becoming easier to manage this data. Although traditional book metadata systems don’t always support chapter-level data, they do often permit publishers to register title-level DOIs, and with Crossref encouraging ISBN information alongside the generation of chapter level DOIs, some of the significant challenges have been reduced.</a:t>
            </a:r>
            <a:endParaRPr sz="1800">
              <a:solidFill>
                <a:srgbClr val="666666"/>
              </a:solidFill>
              <a:latin typeface="Avenir"/>
              <a:ea typeface="Avenir"/>
              <a:cs typeface="Avenir"/>
              <a:sym typeface="Aveni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6"/>
          <p:cNvSpPr txBox="1">
            <a:spLocks noGrp="1"/>
          </p:cNvSpPr>
          <p:nvPr>
            <p:ph type="ctrTitle"/>
          </p:nvPr>
        </p:nvSpPr>
        <p:spPr>
          <a:xfrm>
            <a:off x="3162812" y="377484"/>
            <a:ext cx="5828700" cy="23247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Font typeface="Raleway"/>
              <a:buNone/>
            </a:pPr>
            <a:r>
              <a:rPr lang="en"/>
              <a:t>Questions?</a:t>
            </a:r>
            <a:endParaRPr b="0" i="0" u="none" strike="noStrike" cap="none">
              <a:solidFill>
                <a:srgbClr val="FFFFFF"/>
              </a:solidFill>
              <a:latin typeface="Raleway"/>
              <a:ea typeface="Raleway"/>
              <a:cs typeface="Raleway"/>
              <a:sym typeface="Raleway"/>
            </a:endParaRPr>
          </a:p>
        </p:txBody>
      </p:sp>
      <p:pic>
        <p:nvPicPr>
          <p:cNvPr id="297" name="Google Shape;297;p46"/>
          <p:cNvPicPr preferRelativeResize="0"/>
          <p:nvPr/>
        </p:nvPicPr>
        <p:blipFill>
          <a:blip r:embed="rId3">
            <a:alphaModFix/>
          </a:blip>
          <a:stretch>
            <a:fillRect/>
          </a:stretch>
        </p:blipFill>
        <p:spPr>
          <a:xfrm>
            <a:off x="522025" y="703000"/>
            <a:ext cx="2324625" cy="2324625"/>
          </a:xfrm>
          <a:prstGeom prst="rect">
            <a:avLst/>
          </a:prstGeom>
          <a:noFill/>
          <a:ln>
            <a:noFill/>
          </a:ln>
        </p:spPr>
      </p:pic>
      <p:sp>
        <p:nvSpPr>
          <p:cNvPr id="298" name="Google Shape;298;p46"/>
          <p:cNvSpPr txBox="1"/>
          <p:nvPr/>
        </p:nvSpPr>
        <p:spPr>
          <a:xfrm>
            <a:off x="3260475" y="2130700"/>
            <a:ext cx="3689400" cy="4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aleway"/>
                <a:ea typeface="Raleway"/>
                <a:cs typeface="Raleway"/>
                <a:sym typeface="Raleway"/>
              </a:rPr>
              <a:t>info@altmetric.com</a:t>
            </a:r>
            <a:endParaRPr sz="1800">
              <a:solidFill>
                <a:srgbClr val="FFFFF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ctrTitle"/>
          </p:nvPr>
        </p:nvSpPr>
        <p:spPr>
          <a:xfrm>
            <a:off x="1490575" y="703000"/>
            <a:ext cx="7576800" cy="23247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FFFFFF"/>
              </a:buClr>
              <a:buFont typeface="Raleway"/>
              <a:buNone/>
            </a:pPr>
            <a:r>
              <a:rPr lang="en"/>
              <a:t>Altmetrics for Books</a:t>
            </a:r>
            <a:endParaRPr b="0" i="0" u="none" strike="noStrike" cap="none">
              <a:solidFill>
                <a:srgbClr val="FFFFFF"/>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p:nvPr/>
        </p:nvSpPr>
        <p:spPr>
          <a:xfrm>
            <a:off x="354616" y="25617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400">
                <a:solidFill>
                  <a:srgbClr val="666666"/>
                </a:solidFill>
                <a:latin typeface="Avenir"/>
                <a:ea typeface="Avenir"/>
                <a:cs typeface="Avenir"/>
                <a:sym typeface="Avenir"/>
              </a:rPr>
              <a:t>What are altmetrics?</a:t>
            </a:r>
            <a:endParaRPr sz="3400">
              <a:solidFill>
                <a:srgbClr val="666666"/>
              </a:solidFill>
              <a:latin typeface="Avenir"/>
              <a:ea typeface="Avenir"/>
              <a:cs typeface="Avenir"/>
              <a:sym typeface="Avenir"/>
            </a:endParaRPr>
          </a:p>
        </p:txBody>
      </p:sp>
      <p:pic>
        <p:nvPicPr>
          <p:cNvPr id="158" name="Google Shape;158;p28"/>
          <p:cNvPicPr preferRelativeResize="0"/>
          <p:nvPr/>
        </p:nvPicPr>
        <p:blipFill>
          <a:blip r:embed="rId3">
            <a:alphaModFix/>
          </a:blip>
          <a:stretch>
            <a:fillRect/>
          </a:stretch>
        </p:blipFill>
        <p:spPr>
          <a:xfrm>
            <a:off x="1728949" y="1345100"/>
            <a:ext cx="5432800" cy="273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p:nvPr/>
        </p:nvSpPr>
        <p:spPr>
          <a:xfrm>
            <a:off x="354616" y="256177"/>
            <a:ext cx="8239500" cy="9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400">
                <a:solidFill>
                  <a:srgbClr val="666666"/>
                </a:solidFill>
                <a:latin typeface="Avenir"/>
                <a:ea typeface="Avenir"/>
                <a:cs typeface="Avenir"/>
                <a:sym typeface="Avenir"/>
              </a:rPr>
              <a:t>What do they track?</a:t>
            </a:r>
            <a:endParaRPr sz="3400">
              <a:solidFill>
                <a:srgbClr val="666666"/>
              </a:solidFill>
              <a:latin typeface="Avenir"/>
              <a:ea typeface="Avenir"/>
              <a:cs typeface="Avenir"/>
              <a:sym typeface="Avenir"/>
            </a:endParaRPr>
          </a:p>
        </p:txBody>
      </p:sp>
      <p:pic>
        <p:nvPicPr>
          <p:cNvPr id="164" name="Google Shape;164;p29"/>
          <p:cNvPicPr preferRelativeResize="0"/>
          <p:nvPr/>
        </p:nvPicPr>
        <p:blipFill rotWithShape="1">
          <a:blip r:embed="rId3">
            <a:alphaModFix/>
          </a:blip>
          <a:srcRect t="19491"/>
          <a:stretch/>
        </p:blipFill>
        <p:spPr>
          <a:xfrm>
            <a:off x="1276475" y="1197875"/>
            <a:ext cx="6588900" cy="32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p:nvPr/>
        </p:nvSpPr>
        <p:spPr>
          <a:xfrm>
            <a:off x="400525" y="499694"/>
            <a:ext cx="7780200" cy="13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666666"/>
                </a:solidFill>
                <a:latin typeface="Avenir"/>
                <a:ea typeface="Avenir"/>
                <a:cs typeface="Avenir"/>
                <a:sym typeface="Avenir"/>
              </a:rPr>
              <a:t>Altmetrics make the perfect </a:t>
            </a:r>
            <a:r>
              <a:rPr lang="en" sz="3200">
                <a:solidFill>
                  <a:srgbClr val="FFFFFF"/>
                </a:solidFill>
                <a:highlight>
                  <a:srgbClr val="FF5A9B"/>
                </a:highlight>
                <a:latin typeface="Avenir"/>
                <a:ea typeface="Avenir"/>
                <a:cs typeface="Avenir"/>
                <a:sym typeface="Avenir"/>
              </a:rPr>
              <a:t>complement </a:t>
            </a:r>
            <a:r>
              <a:rPr lang="en" sz="3200">
                <a:solidFill>
                  <a:srgbClr val="666666"/>
                </a:solidFill>
                <a:latin typeface="Avenir"/>
                <a:ea typeface="Avenir"/>
                <a:cs typeface="Avenir"/>
                <a:sym typeface="Avenir"/>
              </a:rPr>
              <a:t>to traditional books data.</a:t>
            </a:r>
            <a:endParaRPr sz="3200">
              <a:solidFill>
                <a:srgbClr val="666666"/>
              </a:solidFill>
              <a:latin typeface="Avenir"/>
              <a:ea typeface="Avenir"/>
              <a:cs typeface="Avenir"/>
              <a:sym typeface="Avenir"/>
            </a:endParaRPr>
          </a:p>
        </p:txBody>
      </p:sp>
      <p:sp>
        <p:nvSpPr>
          <p:cNvPr id="170" name="Google Shape;170;p30"/>
          <p:cNvSpPr txBox="1"/>
          <p:nvPr/>
        </p:nvSpPr>
        <p:spPr>
          <a:xfrm>
            <a:off x="498675" y="1789874"/>
            <a:ext cx="8263800" cy="2800800"/>
          </a:xfrm>
          <a:prstGeom prst="rect">
            <a:avLst/>
          </a:prstGeom>
          <a:noFill/>
          <a:ln>
            <a:noFill/>
          </a:ln>
        </p:spPr>
        <p:txBody>
          <a:bodyPr spcFirstLastPara="1" wrap="square" lIns="91425" tIns="91425" rIns="91425" bIns="91425" anchor="ctr" anchorCtr="0">
            <a:noAutofit/>
          </a:bodyPr>
          <a:lstStyle/>
          <a:p>
            <a:pPr marL="457200" marR="0" lvl="0" indent="-355600" algn="l" rtl="0">
              <a:lnSpc>
                <a:spcPct val="115000"/>
              </a:lnSpc>
              <a:spcBef>
                <a:spcPts val="2600"/>
              </a:spcBef>
              <a:spcAft>
                <a:spcPts val="0"/>
              </a:spcAft>
              <a:buClr>
                <a:srgbClr val="666666"/>
              </a:buClr>
              <a:buSzPts val="2000"/>
              <a:buFont typeface="Avenir"/>
              <a:buChar char="●"/>
            </a:pPr>
            <a:r>
              <a:rPr lang="en" sz="2000">
                <a:solidFill>
                  <a:srgbClr val="666666"/>
                </a:solidFill>
                <a:latin typeface="Avenir"/>
                <a:ea typeface="Avenir"/>
                <a:cs typeface="Avenir"/>
                <a:sym typeface="Avenir"/>
              </a:rPr>
              <a:t>Established book metrics: website traffic, sales figures, downloads, citations, manually searching Twitter, </a:t>
            </a:r>
            <a:endParaRPr sz="2000">
              <a:solidFill>
                <a:srgbClr val="666666"/>
              </a:solidFill>
              <a:latin typeface="Avenir"/>
              <a:ea typeface="Avenir"/>
              <a:cs typeface="Avenir"/>
              <a:sym typeface="Avenir"/>
            </a:endParaRPr>
          </a:p>
          <a:p>
            <a:pPr marL="457200" marR="0" lvl="0" indent="-355600" algn="l" rtl="0">
              <a:lnSpc>
                <a:spcPct val="115000"/>
              </a:lnSpc>
              <a:spcBef>
                <a:spcPts val="0"/>
              </a:spcBef>
              <a:spcAft>
                <a:spcPts val="0"/>
              </a:spcAft>
              <a:buClr>
                <a:srgbClr val="666666"/>
              </a:buClr>
              <a:buSzPts val="2000"/>
              <a:buFont typeface="Avenir"/>
              <a:buChar char="●"/>
            </a:pPr>
            <a:r>
              <a:rPr lang="en" sz="2000">
                <a:solidFill>
                  <a:srgbClr val="666666"/>
                </a:solidFill>
                <a:latin typeface="Avenir"/>
                <a:ea typeface="Avenir"/>
                <a:cs typeface="Avenir"/>
                <a:sym typeface="Avenir"/>
              </a:rPr>
              <a:t>“We’re not very good at it to be honest”</a:t>
            </a:r>
            <a:endParaRPr sz="2000">
              <a:solidFill>
                <a:srgbClr val="666666"/>
              </a:solidFill>
              <a:latin typeface="Avenir"/>
              <a:ea typeface="Avenir"/>
              <a:cs typeface="Avenir"/>
              <a:sym typeface="Avenir"/>
            </a:endParaRPr>
          </a:p>
          <a:p>
            <a:pPr marL="457200" marR="0" lvl="0" indent="-355600" algn="l" rtl="0">
              <a:lnSpc>
                <a:spcPct val="115000"/>
              </a:lnSpc>
              <a:spcBef>
                <a:spcPts val="0"/>
              </a:spcBef>
              <a:spcAft>
                <a:spcPts val="0"/>
              </a:spcAft>
              <a:buClr>
                <a:srgbClr val="666666"/>
              </a:buClr>
              <a:buSzPts val="2000"/>
              <a:buFont typeface="Avenir"/>
              <a:buChar char="●"/>
            </a:pPr>
            <a:r>
              <a:rPr lang="en" sz="2000">
                <a:solidFill>
                  <a:srgbClr val="666666"/>
                </a:solidFill>
                <a:latin typeface="Avenir"/>
                <a:ea typeface="Avenir"/>
                <a:cs typeface="Avenir"/>
                <a:sym typeface="Avenir"/>
              </a:rPr>
              <a:t>Recommend using a variety of data</a:t>
            </a:r>
            <a:endParaRPr sz="2000">
              <a:solidFill>
                <a:srgbClr val="666666"/>
              </a:solidFill>
              <a:latin typeface="Avenir"/>
              <a:ea typeface="Avenir"/>
              <a:cs typeface="Avenir"/>
              <a:sym typeface="Avenir"/>
            </a:endParaRPr>
          </a:p>
          <a:p>
            <a:pPr marL="457200" lvl="0" indent="-355600" algn="l" rtl="0">
              <a:lnSpc>
                <a:spcPct val="115000"/>
              </a:lnSpc>
              <a:spcBef>
                <a:spcPts val="0"/>
              </a:spcBef>
              <a:spcAft>
                <a:spcPts val="0"/>
              </a:spcAft>
              <a:buClr>
                <a:srgbClr val="666666"/>
              </a:buClr>
              <a:buSzPts val="2000"/>
              <a:buFont typeface="Avenir"/>
              <a:buChar char="●"/>
            </a:pPr>
            <a:r>
              <a:rPr lang="en" sz="2000">
                <a:solidFill>
                  <a:srgbClr val="666666"/>
                </a:solidFill>
                <a:latin typeface="Avenir"/>
                <a:ea typeface="Avenir"/>
                <a:cs typeface="Avenir"/>
                <a:sym typeface="Avenir"/>
              </a:rPr>
              <a:t>Altmetrics help you understand the big picture of book impact</a:t>
            </a:r>
            <a:endParaRPr sz="2000">
              <a:solidFill>
                <a:srgbClr val="666666"/>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p:nvPr/>
        </p:nvSpPr>
        <p:spPr>
          <a:xfrm>
            <a:off x="369675" y="741639"/>
            <a:ext cx="7780200" cy="6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200">
                <a:solidFill>
                  <a:srgbClr val="666666"/>
                </a:solidFill>
                <a:latin typeface="Avenir"/>
                <a:ea typeface="Avenir"/>
                <a:cs typeface="Avenir"/>
                <a:sym typeface="Avenir"/>
              </a:rPr>
              <a:t>Altmetric for Books timeline</a:t>
            </a:r>
            <a:endParaRPr sz="3200">
              <a:solidFill>
                <a:srgbClr val="666666"/>
              </a:solidFill>
              <a:latin typeface="Avenir"/>
              <a:ea typeface="Avenir"/>
              <a:cs typeface="Avenir"/>
              <a:sym typeface="Avenir"/>
            </a:endParaRPr>
          </a:p>
          <a:p>
            <a:pPr marL="0" lvl="0" indent="0" algn="ctr" rtl="0">
              <a:spcBef>
                <a:spcPts val="0"/>
              </a:spcBef>
              <a:spcAft>
                <a:spcPts val="0"/>
              </a:spcAft>
              <a:buNone/>
            </a:pPr>
            <a:endParaRPr sz="3200">
              <a:solidFill>
                <a:srgbClr val="000000"/>
              </a:solidFill>
              <a:latin typeface="Avenir"/>
              <a:ea typeface="Avenir"/>
              <a:cs typeface="Avenir"/>
              <a:sym typeface="Avenir"/>
            </a:endParaRPr>
          </a:p>
        </p:txBody>
      </p:sp>
      <p:sp>
        <p:nvSpPr>
          <p:cNvPr id="176" name="Google Shape;176;p31"/>
          <p:cNvSpPr/>
          <p:nvPr/>
        </p:nvSpPr>
        <p:spPr>
          <a:xfrm>
            <a:off x="1613770" y="2126386"/>
            <a:ext cx="617100" cy="41100"/>
          </a:xfrm>
          <a:prstGeom prst="roundRect">
            <a:avLst>
              <a:gd name="adj" fmla="val 50000"/>
            </a:avLst>
          </a:prstGeom>
          <a:solidFill>
            <a:srgbClr val="CF1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grpSp>
        <p:nvGrpSpPr>
          <p:cNvPr id="177" name="Google Shape;177;p31"/>
          <p:cNvGrpSpPr/>
          <p:nvPr/>
        </p:nvGrpSpPr>
        <p:grpSpPr>
          <a:xfrm>
            <a:off x="207031" y="1803078"/>
            <a:ext cx="1639384" cy="2108840"/>
            <a:chOff x="369672" y="1960450"/>
            <a:chExt cx="1578303" cy="1897975"/>
          </a:xfrm>
        </p:grpSpPr>
        <p:sp>
          <p:nvSpPr>
            <p:cNvPr id="178" name="Google Shape;178;p31"/>
            <p:cNvSpPr/>
            <p:nvPr/>
          </p:nvSpPr>
          <p:spPr>
            <a:xfrm>
              <a:off x="861672" y="1960450"/>
              <a:ext cx="594300" cy="594300"/>
            </a:xfrm>
            <a:prstGeom prst="ellipse">
              <a:avLst/>
            </a:prstGeom>
            <a:noFill/>
            <a:ln w="38100" cap="flat" cmpd="sng">
              <a:solidFill>
                <a:srgbClr val="AC11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179" name="Google Shape;179;p31"/>
            <p:cNvSpPr txBox="1"/>
            <p:nvPr/>
          </p:nvSpPr>
          <p:spPr>
            <a:xfrm>
              <a:off x="940422" y="21216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A72A1E"/>
                  </a:solidFill>
                  <a:latin typeface="Avenir"/>
                  <a:ea typeface="Avenir"/>
                  <a:cs typeface="Avenir"/>
                  <a:sym typeface="Avenir"/>
                </a:rPr>
                <a:t>2012</a:t>
              </a:r>
              <a:endParaRPr sz="800" b="1">
                <a:solidFill>
                  <a:srgbClr val="A72A1E"/>
                </a:solidFill>
                <a:latin typeface="Avenir"/>
                <a:ea typeface="Avenir"/>
                <a:cs typeface="Avenir"/>
                <a:sym typeface="Avenir"/>
              </a:endParaRPr>
            </a:p>
          </p:txBody>
        </p:sp>
        <p:sp>
          <p:nvSpPr>
            <p:cNvPr id="180" name="Google Shape;180;p31"/>
            <p:cNvSpPr txBox="1"/>
            <p:nvPr/>
          </p:nvSpPr>
          <p:spPr>
            <a:xfrm>
              <a:off x="369675" y="2751550"/>
              <a:ext cx="15783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AC1145"/>
                  </a:solidFill>
                  <a:latin typeface="Avenir"/>
                  <a:ea typeface="Avenir"/>
                  <a:cs typeface="Avenir"/>
                  <a:sym typeface="Avenir"/>
                </a:rPr>
                <a:t>Altmetric starts tracking attention to research</a:t>
              </a:r>
              <a:endParaRPr sz="1000" b="1">
                <a:solidFill>
                  <a:srgbClr val="AC1145"/>
                </a:solidFill>
                <a:latin typeface="Avenir"/>
                <a:ea typeface="Avenir"/>
                <a:cs typeface="Avenir"/>
                <a:sym typeface="Avenir"/>
              </a:endParaRPr>
            </a:p>
          </p:txBody>
        </p:sp>
        <p:sp>
          <p:nvSpPr>
            <p:cNvPr id="181" name="Google Shape;181;p31"/>
            <p:cNvSpPr txBox="1"/>
            <p:nvPr/>
          </p:nvSpPr>
          <p:spPr>
            <a:xfrm>
              <a:off x="369672" y="3121025"/>
              <a:ext cx="15783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800">
                  <a:solidFill>
                    <a:srgbClr val="AC1145"/>
                  </a:solidFill>
                  <a:latin typeface="Avenir"/>
                  <a:ea typeface="Avenir"/>
                  <a:cs typeface="Avenir"/>
                  <a:sym typeface="Avenir"/>
                </a:rPr>
                <a:t>Journal articles, datasets, a limited number of books</a:t>
              </a:r>
              <a:endParaRPr sz="800">
                <a:solidFill>
                  <a:srgbClr val="AC1145"/>
                </a:solidFill>
                <a:latin typeface="Avenir"/>
                <a:ea typeface="Avenir"/>
                <a:cs typeface="Avenir"/>
                <a:sym typeface="Avenir"/>
              </a:endParaRPr>
            </a:p>
            <a:p>
              <a:pPr marL="0" lvl="0" indent="0" algn="ctr" rtl="0">
                <a:lnSpc>
                  <a:spcPct val="115000"/>
                </a:lnSpc>
                <a:spcBef>
                  <a:spcPts val="1600"/>
                </a:spcBef>
                <a:spcAft>
                  <a:spcPts val="0"/>
                </a:spcAft>
                <a:buClr>
                  <a:srgbClr val="000000"/>
                </a:buClr>
                <a:buSzPts val="1100"/>
                <a:buFont typeface="Arial"/>
                <a:buNone/>
              </a:pPr>
              <a:endParaRPr sz="800">
                <a:solidFill>
                  <a:srgbClr val="AC1145"/>
                </a:solidFill>
                <a:latin typeface="Avenir"/>
                <a:ea typeface="Avenir"/>
                <a:cs typeface="Avenir"/>
                <a:sym typeface="Avenir"/>
              </a:endParaRPr>
            </a:p>
            <a:p>
              <a:pPr marL="0" lvl="0" indent="0" algn="ctr" rtl="0">
                <a:lnSpc>
                  <a:spcPct val="115000"/>
                </a:lnSpc>
                <a:spcBef>
                  <a:spcPts val="1600"/>
                </a:spcBef>
                <a:spcAft>
                  <a:spcPts val="1600"/>
                </a:spcAft>
                <a:buNone/>
              </a:pPr>
              <a:endParaRPr sz="800">
                <a:solidFill>
                  <a:srgbClr val="AC1145"/>
                </a:solidFill>
                <a:latin typeface="Avenir"/>
                <a:ea typeface="Avenir"/>
                <a:cs typeface="Avenir"/>
                <a:sym typeface="Avenir"/>
              </a:endParaRPr>
            </a:p>
          </p:txBody>
        </p:sp>
      </p:grpSp>
      <p:grpSp>
        <p:nvGrpSpPr>
          <p:cNvPr id="182" name="Google Shape;182;p31"/>
          <p:cNvGrpSpPr/>
          <p:nvPr/>
        </p:nvGrpSpPr>
        <p:grpSpPr>
          <a:xfrm>
            <a:off x="1936717" y="1803078"/>
            <a:ext cx="1762466" cy="2108840"/>
            <a:chOff x="2034913" y="1960450"/>
            <a:chExt cx="1696800" cy="1897975"/>
          </a:xfrm>
        </p:grpSpPr>
        <p:sp>
          <p:nvSpPr>
            <p:cNvPr id="183" name="Google Shape;183;p31"/>
            <p:cNvSpPr/>
            <p:nvPr/>
          </p:nvSpPr>
          <p:spPr>
            <a:xfrm>
              <a:off x="2586168" y="1960450"/>
              <a:ext cx="594300" cy="594300"/>
            </a:xfrm>
            <a:prstGeom prst="ellipse">
              <a:avLst/>
            </a:prstGeom>
            <a:noFill/>
            <a:ln w="38100" cap="flat" cmpd="sng">
              <a:solidFill>
                <a:srgbClr val="FF5A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184" name="Google Shape;184;p31"/>
            <p:cNvSpPr txBox="1"/>
            <p:nvPr/>
          </p:nvSpPr>
          <p:spPr>
            <a:xfrm>
              <a:off x="2034913" y="2735775"/>
              <a:ext cx="16968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000" b="1">
                <a:solidFill>
                  <a:srgbClr val="FF5A9B"/>
                </a:solidFill>
                <a:latin typeface="Avenir"/>
                <a:ea typeface="Avenir"/>
                <a:cs typeface="Avenir"/>
                <a:sym typeface="Avenir"/>
              </a:endParaRPr>
            </a:p>
            <a:p>
              <a:pPr marL="0" lvl="0" indent="0" algn="ctr" rtl="0">
                <a:lnSpc>
                  <a:spcPct val="115000"/>
                </a:lnSpc>
                <a:spcBef>
                  <a:spcPts val="0"/>
                </a:spcBef>
                <a:spcAft>
                  <a:spcPts val="0"/>
                </a:spcAft>
                <a:buNone/>
              </a:pPr>
              <a:r>
                <a:rPr lang="en" sz="1000" b="1">
                  <a:solidFill>
                    <a:srgbClr val="FF5A9B"/>
                  </a:solidFill>
                  <a:latin typeface="Avenir"/>
                  <a:ea typeface="Avenir"/>
                  <a:cs typeface="Avenir"/>
                  <a:sym typeface="Avenir"/>
                </a:rPr>
                <a:t>Curating sources and tracking outputs</a:t>
              </a:r>
              <a:endParaRPr sz="1000" b="1">
                <a:solidFill>
                  <a:srgbClr val="FF5A9B"/>
                </a:solidFill>
                <a:latin typeface="Avenir"/>
                <a:ea typeface="Avenir"/>
                <a:cs typeface="Avenir"/>
                <a:sym typeface="Avenir"/>
              </a:endParaRPr>
            </a:p>
          </p:txBody>
        </p:sp>
        <p:sp>
          <p:nvSpPr>
            <p:cNvPr id="185" name="Google Shape;185;p31"/>
            <p:cNvSpPr txBox="1"/>
            <p:nvPr/>
          </p:nvSpPr>
          <p:spPr>
            <a:xfrm>
              <a:off x="2114718" y="3121025"/>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FF5A9B"/>
                  </a:solidFill>
                  <a:latin typeface="Avenir"/>
                  <a:ea typeface="Avenir"/>
                  <a:cs typeface="Avenir"/>
                  <a:sym typeface="Avenir"/>
                </a:rPr>
                <a:t>Altmetric focus is on curating attention sources (e.g. news, blogs, policy) and tracking a range of output types.</a:t>
              </a:r>
              <a:endParaRPr sz="800">
                <a:solidFill>
                  <a:srgbClr val="FF5A9B"/>
                </a:solidFill>
                <a:latin typeface="Avenir"/>
                <a:ea typeface="Avenir"/>
                <a:cs typeface="Avenir"/>
                <a:sym typeface="Avenir"/>
              </a:endParaRPr>
            </a:p>
          </p:txBody>
        </p:sp>
        <p:sp>
          <p:nvSpPr>
            <p:cNvPr id="186" name="Google Shape;186;p31"/>
            <p:cNvSpPr txBox="1"/>
            <p:nvPr/>
          </p:nvSpPr>
          <p:spPr>
            <a:xfrm>
              <a:off x="2664918" y="21216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FF5A9B"/>
                  </a:solidFill>
                  <a:latin typeface="Avenir"/>
                  <a:ea typeface="Avenir"/>
                  <a:cs typeface="Avenir"/>
                  <a:sym typeface="Avenir"/>
                </a:rPr>
                <a:t>2013</a:t>
              </a:r>
              <a:endParaRPr sz="800" b="1">
                <a:solidFill>
                  <a:srgbClr val="FF5A9B"/>
                </a:solidFill>
                <a:latin typeface="Avenir"/>
                <a:ea typeface="Avenir"/>
                <a:cs typeface="Avenir"/>
                <a:sym typeface="Avenir"/>
              </a:endParaRPr>
            </a:p>
          </p:txBody>
        </p:sp>
      </p:grpSp>
      <p:grpSp>
        <p:nvGrpSpPr>
          <p:cNvPr id="187" name="Google Shape;187;p31"/>
          <p:cNvGrpSpPr/>
          <p:nvPr/>
        </p:nvGrpSpPr>
        <p:grpSpPr>
          <a:xfrm>
            <a:off x="3789485" y="1803078"/>
            <a:ext cx="1596691" cy="2108838"/>
            <a:chOff x="3818650" y="1960450"/>
            <a:chExt cx="1537202" cy="1897973"/>
          </a:xfrm>
        </p:grpSpPr>
        <p:sp>
          <p:nvSpPr>
            <p:cNvPr id="188" name="Google Shape;188;p31"/>
            <p:cNvSpPr/>
            <p:nvPr/>
          </p:nvSpPr>
          <p:spPr>
            <a:xfrm>
              <a:off x="4290102" y="1960450"/>
              <a:ext cx="594300" cy="594300"/>
            </a:xfrm>
            <a:prstGeom prst="ellipse">
              <a:avLst/>
            </a:prstGeom>
            <a:noFill/>
            <a:ln w="38100" cap="flat" cmpd="sng">
              <a:solidFill>
                <a:srgbClr val="F5CC1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189" name="Google Shape;189;p31"/>
            <p:cNvSpPr txBox="1"/>
            <p:nvPr/>
          </p:nvSpPr>
          <p:spPr>
            <a:xfrm>
              <a:off x="3818650" y="2664225"/>
              <a:ext cx="15372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F5CC11"/>
                  </a:solidFill>
                  <a:latin typeface="Avenir"/>
                  <a:ea typeface="Avenir"/>
                  <a:cs typeface="Avenir"/>
                  <a:sym typeface="Avenir"/>
                </a:rPr>
                <a:t>Bookmetrix launches</a:t>
              </a:r>
              <a:endParaRPr sz="1000" b="1">
                <a:solidFill>
                  <a:srgbClr val="F5CC11"/>
                </a:solidFill>
                <a:latin typeface="Avenir"/>
                <a:ea typeface="Avenir"/>
                <a:cs typeface="Avenir"/>
                <a:sym typeface="Avenir"/>
              </a:endParaRPr>
            </a:p>
          </p:txBody>
        </p:sp>
        <p:sp>
          <p:nvSpPr>
            <p:cNvPr id="190" name="Google Shape;190;p31"/>
            <p:cNvSpPr txBox="1"/>
            <p:nvPr/>
          </p:nvSpPr>
          <p:spPr>
            <a:xfrm>
              <a:off x="3818652" y="3121023"/>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800">
                  <a:solidFill>
                    <a:srgbClr val="F5CC11"/>
                  </a:solidFill>
                  <a:latin typeface="Avenir"/>
                  <a:ea typeface="Avenir"/>
                  <a:cs typeface="Avenir"/>
                  <a:sym typeface="Avenir"/>
                </a:rPr>
                <a:t>Altmetric collaborates with Springer on “Bookmetrix” for Springer books.</a:t>
              </a:r>
              <a:endParaRPr sz="800">
                <a:solidFill>
                  <a:srgbClr val="F5CC11"/>
                </a:solidFill>
                <a:latin typeface="Avenir"/>
                <a:ea typeface="Avenir"/>
                <a:cs typeface="Avenir"/>
                <a:sym typeface="Avenir"/>
              </a:endParaRPr>
            </a:p>
            <a:p>
              <a:pPr marL="0" lvl="0" indent="0" algn="ctr" rtl="0">
                <a:lnSpc>
                  <a:spcPct val="115000"/>
                </a:lnSpc>
                <a:spcBef>
                  <a:spcPts val="1600"/>
                </a:spcBef>
                <a:spcAft>
                  <a:spcPts val="0"/>
                </a:spcAft>
                <a:buClr>
                  <a:srgbClr val="000000"/>
                </a:buClr>
                <a:buSzPts val="1100"/>
                <a:buFont typeface="Arial"/>
                <a:buNone/>
              </a:pPr>
              <a:endParaRPr sz="800">
                <a:solidFill>
                  <a:srgbClr val="F5CC11"/>
                </a:solidFill>
                <a:latin typeface="Avenir"/>
                <a:ea typeface="Avenir"/>
                <a:cs typeface="Avenir"/>
                <a:sym typeface="Avenir"/>
              </a:endParaRPr>
            </a:p>
            <a:p>
              <a:pPr marL="0" lvl="0" indent="0" algn="ctr" rtl="0">
                <a:lnSpc>
                  <a:spcPct val="115000"/>
                </a:lnSpc>
                <a:spcBef>
                  <a:spcPts val="1600"/>
                </a:spcBef>
                <a:spcAft>
                  <a:spcPts val="1600"/>
                </a:spcAft>
                <a:buNone/>
              </a:pPr>
              <a:endParaRPr sz="800">
                <a:solidFill>
                  <a:srgbClr val="F5CC11"/>
                </a:solidFill>
                <a:latin typeface="Avenir"/>
                <a:ea typeface="Avenir"/>
                <a:cs typeface="Avenir"/>
                <a:sym typeface="Avenir"/>
              </a:endParaRPr>
            </a:p>
          </p:txBody>
        </p:sp>
        <p:sp>
          <p:nvSpPr>
            <p:cNvPr id="191" name="Google Shape;191;p31"/>
            <p:cNvSpPr txBox="1"/>
            <p:nvPr/>
          </p:nvSpPr>
          <p:spPr>
            <a:xfrm>
              <a:off x="4368852" y="21216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F5CC11"/>
                  </a:solidFill>
                  <a:latin typeface="Avenir"/>
                  <a:ea typeface="Avenir"/>
                  <a:cs typeface="Avenir"/>
                  <a:sym typeface="Avenir"/>
                </a:rPr>
                <a:t>2015</a:t>
              </a:r>
              <a:endParaRPr sz="800" b="1">
                <a:solidFill>
                  <a:srgbClr val="F5CC11"/>
                </a:solidFill>
                <a:latin typeface="Avenir"/>
                <a:ea typeface="Avenir"/>
                <a:cs typeface="Avenir"/>
                <a:sym typeface="Avenir"/>
              </a:endParaRPr>
            </a:p>
          </p:txBody>
        </p:sp>
      </p:grpSp>
      <p:grpSp>
        <p:nvGrpSpPr>
          <p:cNvPr id="192" name="Google Shape;192;p31"/>
          <p:cNvGrpSpPr/>
          <p:nvPr/>
        </p:nvGrpSpPr>
        <p:grpSpPr>
          <a:xfrm>
            <a:off x="5564870" y="1803078"/>
            <a:ext cx="1596693" cy="2108840"/>
            <a:chOff x="5527887" y="1960450"/>
            <a:chExt cx="1537203" cy="1897975"/>
          </a:xfrm>
        </p:grpSpPr>
        <p:sp>
          <p:nvSpPr>
            <p:cNvPr id="193" name="Google Shape;193;p31"/>
            <p:cNvSpPr/>
            <p:nvPr/>
          </p:nvSpPr>
          <p:spPr>
            <a:xfrm>
              <a:off x="5999340" y="1960450"/>
              <a:ext cx="594300" cy="594300"/>
            </a:xfrm>
            <a:prstGeom prst="ellipse">
              <a:avLst/>
            </a:prstGeom>
            <a:noFill/>
            <a:ln w="38100" cap="flat" cmpd="sng">
              <a:solidFill>
                <a:srgbClr val="56BF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194" name="Google Shape;194;p31"/>
            <p:cNvSpPr txBox="1"/>
            <p:nvPr/>
          </p:nvSpPr>
          <p:spPr>
            <a:xfrm>
              <a:off x="5527887" y="2664225"/>
              <a:ext cx="15372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56BFCB"/>
                  </a:solidFill>
                  <a:latin typeface="Avenir"/>
                  <a:ea typeface="Avenir"/>
                  <a:cs typeface="Avenir"/>
                  <a:sym typeface="Avenir"/>
                </a:rPr>
                <a:t>Altmetric for Books</a:t>
              </a:r>
              <a:endParaRPr sz="1000" b="1">
                <a:solidFill>
                  <a:srgbClr val="56BFCB"/>
                </a:solidFill>
                <a:latin typeface="Avenir"/>
                <a:ea typeface="Avenir"/>
                <a:cs typeface="Avenir"/>
                <a:sym typeface="Avenir"/>
              </a:endParaRPr>
            </a:p>
          </p:txBody>
        </p:sp>
        <p:sp>
          <p:nvSpPr>
            <p:cNvPr id="195" name="Google Shape;195;p31"/>
            <p:cNvSpPr txBox="1"/>
            <p:nvPr/>
          </p:nvSpPr>
          <p:spPr>
            <a:xfrm>
              <a:off x="5527890" y="3121025"/>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56BFCB"/>
                  </a:solidFill>
                  <a:latin typeface="Avenir"/>
                  <a:ea typeface="Avenir"/>
                  <a:cs typeface="Avenir"/>
                  <a:sym typeface="Avenir"/>
                </a:rPr>
                <a:t>Altmetric launches Badges for Books on Routledge Handbooks Online.</a:t>
              </a:r>
              <a:endParaRPr sz="800">
                <a:solidFill>
                  <a:srgbClr val="56BFCB"/>
                </a:solidFill>
                <a:latin typeface="Avenir"/>
                <a:ea typeface="Avenir"/>
                <a:cs typeface="Avenir"/>
                <a:sym typeface="Avenir"/>
              </a:endParaRPr>
            </a:p>
          </p:txBody>
        </p:sp>
        <p:sp>
          <p:nvSpPr>
            <p:cNvPr id="196" name="Google Shape;196;p31"/>
            <p:cNvSpPr txBox="1"/>
            <p:nvPr/>
          </p:nvSpPr>
          <p:spPr>
            <a:xfrm>
              <a:off x="6078090" y="21216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56BFCB"/>
                  </a:solidFill>
                  <a:latin typeface="Avenir"/>
                  <a:ea typeface="Avenir"/>
                  <a:cs typeface="Avenir"/>
                  <a:sym typeface="Avenir"/>
                </a:rPr>
                <a:t>2016</a:t>
              </a:r>
              <a:endParaRPr sz="800" b="1">
                <a:solidFill>
                  <a:srgbClr val="56BFCB"/>
                </a:solidFill>
                <a:latin typeface="Avenir"/>
                <a:ea typeface="Avenir"/>
                <a:cs typeface="Avenir"/>
                <a:sym typeface="Avenir"/>
              </a:endParaRPr>
            </a:p>
          </p:txBody>
        </p:sp>
      </p:grpSp>
      <p:grpSp>
        <p:nvGrpSpPr>
          <p:cNvPr id="197" name="Google Shape;197;p31"/>
          <p:cNvGrpSpPr/>
          <p:nvPr/>
        </p:nvGrpSpPr>
        <p:grpSpPr>
          <a:xfrm>
            <a:off x="7297564" y="1803078"/>
            <a:ext cx="1639400" cy="2108840"/>
            <a:chOff x="7196025" y="1960450"/>
            <a:chExt cx="1578319" cy="1897975"/>
          </a:xfrm>
        </p:grpSpPr>
        <p:sp>
          <p:nvSpPr>
            <p:cNvPr id="198" name="Google Shape;198;p31"/>
            <p:cNvSpPr/>
            <p:nvPr/>
          </p:nvSpPr>
          <p:spPr>
            <a:xfrm>
              <a:off x="7708593" y="1960450"/>
              <a:ext cx="594300" cy="594300"/>
            </a:xfrm>
            <a:prstGeom prst="ellipse">
              <a:avLst/>
            </a:prstGeom>
            <a:noFill/>
            <a:ln w="38100" cap="flat" cmpd="sng">
              <a:solidFill>
                <a:srgbClr val="2C4B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199" name="Google Shape;199;p31"/>
            <p:cNvSpPr txBox="1"/>
            <p:nvPr/>
          </p:nvSpPr>
          <p:spPr>
            <a:xfrm>
              <a:off x="7196025" y="2762450"/>
              <a:ext cx="15783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2C4B8D"/>
                  </a:solidFill>
                  <a:latin typeface="Avenir"/>
                  <a:ea typeface="Avenir"/>
                  <a:cs typeface="Avenir"/>
                  <a:sym typeface="Avenir"/>
                </a:rPr>
                <a:t>Expanding Altmetric Book Index and tracking</a:t>
              </a:r>
              <a:endParaRPr sz="1000" b="1">
                <a:solidFill>
                  <a:srgbClr val="2C4B8D"/>
                </a:solidFill>
                <a:latin typeface="Avenir"/>
                <a:ea typeface="Avenir"/>
                <a:cs typeface="Avenir"/>
                <a:sym typeface="Avenir"/>
              </a:endParaRPr>
            </a:p>
          </p:txBody>
        </p:sp>
        <p:sp>
          <p:nvSpPr>
            <p:cNvPr id="200" name="Google Shape;200;p31"/>
            <p:cNvSpPr txBox="1"/>
            <p:nvPr/>
          </p:nvSpPr>
          <p:spPr>
            <a:xfrm>
              <a:off x="7237143" y="3121025"/>
              <a:ext cx="15372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2C4B8D"/>
                  </a:solidFill>
                  <a:latin typeface="Avenir"/>
                  <a:ea typeface="Avenir"/>
                  <a:cs typeface="Avenir"/>
                  <a:sym typeface="Avenir"/>
                </a:rPr>
                <a:t>Amazon Books tracking, Google Books and expanding the Altmetric Book Index by supporting more platforms.</a:t>
              </a:r>
              <a:endParaRPr sz="800">
                <a:solidFill>
                  <a:srgbClr val="2C4B8D"/>
                </a:solidFill>
                <a:latin typeface="Avenir"/>
                <a:ea typeface="Avenir"/>
                <a:cs typeface="Avenir"/>
                <a:sym typeface="Avenir"/>
              </a:endParaRPr>
            </a:p>
          </p:txBody>
        </p:sp>
        <p:sp>
          <p:nvSpPr>
            <p:cNvPr id="201" name="Google Shape;201;p31"/>
            <p:cNvSpPr txBox="1"/>
            <p:nvPr/>
          </p:nvSpPr>
          <p:spPr>
            <a:xfrm>
              <a:off x="7679025" y="2097100"/>
              <a:ext cx="6534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2C4B8D"/>
                  </a:solidFill>
                  <a:latin typeface="Avenir"/>
                  <a:ea typeface="Avenir"/>
                  <a:cs typeface="Avenir"/>
                  <a:sym typeface="Avenir"/>
                </a:rPr>
                <a:t>2017-now</a:t>
              </a:r>
              <a:endParaRPr sz="800" b="1">
                <a:solidFill>
                  <a:srgbClr val="2C4B8D"/>
                </a:solidFill>
                <a:latin typeface="Avenir"/>
                <a:ea typeface="Avenir"/>
                <a:cs typeface="Avenir"/>
                <a:sym typeface="Avenir"/>
              </a:endParaRPr>
            </a:p>
          </p:txBody>
        </p:sp>
      </p:grpSp>
      <p:sp>
        <p:nvSpPr>
          <p:cNvPr id="202" name="Google Shape;202;p31"/>
          <p:cNvSpPr/>
          <p:nvPr/>
        </p:nvSpPr>
        <p:spPr>
          <a:xfrm>
            <a:off x="3394424" y="2126386"/>
            <a:ext cx="617100" cy="411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203" name="Google Shape;203;p31"/>
          <p:cNvSpPr/>
          <p:nvPr/>
        </p:nvSpPr>
        <p:spPr>
          <a:xfrm>
            <a:off x="5208032" y="2126386"/>
            <a:ext cx="617100" cy="411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
        <p:nvSpPr>
          <p:cNvPr id="204" name="Google Shape;204;p31"/>
          <p:cNvSpPr/>
          <p:nvPr/>
        </p:nvSpPr>
        <p:spPr>
          <a:xfrm>
            <a:off x="6942618" y="2126386"/>
            <a:ext cx="617100" cy="411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5A9B"/>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1853</Words>
  <Application>Microsoft Macintosh PowerPoint</Application>
  <PresentationFormat>On-screen Show (16:9)</PresentationFormat>
  <Paragraphs>204</Paragraphs>
  <Slides>47</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Raleway</vt:lpstr>
      <vt:lpstr>Lato</vt:lpstr>
      <vt:lpstr>Lato Light</vt:lpstr>
      <vt:lpstr>Simple Light</vt:lpstr>
      <vt:lpstr>1_Office Theme</vt:lpstr>
      <vt:lpstr>Using Altmetrics to Understand the Impacts of Books</vt:lpstr>
      <vt:lpstr>Housekeeping</vt:lpstr>
      <vt:lpstr>Our speakers</vt:lpstr>
      <vt:lpstr>What we’ll cover</vt:lpstr>
      <vt:lpstr>Altmetrics for Books</vt:lpstr>
      <vt:lpstr>PowerPoint Presentation</vt:lpstr>
      <vt:lpstr>PowerPoint Presentation</vt:lpstr>
      <vt:lpstr>PowerPoint Presentation</vt:lpstr>
      <vt:lpstr>PowerPoint Presentation</vt:lpstr>
      <vt:lpstr>PowerPoint Presentation</vt:lpstr>
      <vt:lpstr>PowerPoint Presentation</vt:lpstr>
      <vt:lpstr>Altmetrics for Books</vt:lpstr>
      <vt:lpstr>PowerPoint Presentation</vt:lpstr>
      <vt:lpstr>Why Altmetrics for Books?</vt:lpstr>
      <vt:lpstr>Alternatives to Altmetrics</vt:lpstr>
      <vt:lpstr>Types of Academic Book Impacts </vt:lpstr>
      <vt:lpstr>Traditional Book Impact Indicators</vt:lpstr>
      <vt:lpstr>Alternative Book Impact Indicators</vt:lpstr>
      <vt:lpstr>PowerPoint Presentation</vt:lpstr>
      <vt:lpstr>Google Books</vt:lpstr>
      <vt:lpstr>Mendeley Readers</vt:lpstr>
      <vt:lpstr>PowerPoint Presentation</vt:lpstr>
      <vt:lpstr>Mendeley readers</vt:lpstr>
      <vt:lpstr>Altmetrics for Springer books</vt:lpstr>
      <vt:lpstr>Syllabus Mentions</vt:lpstr>
      <vt:lpstr>Spanish books in syllabi</vt:lpstr>
      <vt:lpstr>Doctoral Dissertations</vt:lpstr>
      <vt:lpstr>Wikipedia citations</vt:lpstr>
      <vt:lpstr>PowerPoint Presentation</vt:lpstr>
      <vt:lpstr>PowerPoint Presentation</vt:lpstr>
      <vt:lpstr>Wikipedia citations to books</vt:lpstr>
      <vt:lpstr>Important issues when comparing books</vt:lpstr>
      <vt:lpstr>Tricky issues for book evaluations</vt:lpstr>
      <vt:lpstr>Which books are tracked by Altmetric?</vt:lpstr>
      <vt:lpstr>Summary</vt:lpstr>
      <vt:lpstr>A call for metadata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Altmetrics to Understand the Impacts of Books</dc:title>
  <cp:lastModifiedBy>Catherine Chimes</cp:lastModifiedBy>
  <cp:revision>3</cp:revision>
  <dcterms:modified xsi:type="dcterms:W3CDTF">2020-05-14T15:53:55Z</dcterms:modified>
</cp:coreProperties>
</file>