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Raleway"/>
      <p:regular r:id="rId36"/>
      <p:bold r:id="rId37"/>
      <p:italic r:id="rId38"/>
      <p:boldItalic r:id="rId39"/>
    </p:embeddedFont>
    <p:embeddedFont>
      <p:font typeface="Lato"/>
      <p:regular r:id="rId40"/>
      <p:bold r:id="rId41"/>
      <p:italic r:id="rId42"/>
      <p:boldItalic r:id="rId43"/>
    </p:embeddedFont>
    <p:embeddedFont>
      <p:font typeface="Montserrat"/>
      <p:regular r:id="rId44"/>
      <p:bold r:id="rId45"/>
      <p:italic r:id="rId46"/>
      <p:boldItalic r:id="rId47"/>
    </p:embeddedFont>
    <p:embeddedFont>
      <p:font typeface="Raleway Light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44C0E1E-6859-40B5-87E7-056EC49325EE}">
  <a:tblStyle styleId="{C44C0E1E-6859-40B5-87E7-056EC49325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regular.fntdata"/><Relationship Id="rId42" Type="http://schemas.openxmlformats.org/officeDocument/2006/relationships/font" Target="fonts/Lato-italic.fntdata"/><Relationship Id="rId41" Type="http://schemas.openxmlformats.org/officeDocument/2006/relationships/font" Target="fonts/Lato-bold.fntdata"/><Relationship Id="rId44" Type="http://schemas.openxmlformats.org/officeDocument/2006/relationships/font" Target="fonts/Montserrat-regular.fntdata"/><Relationship Id="rId43" Type="http://schemas.openxmlformats.org/officeDocument/2006/relationships/font" Target="fonts/Lato-boldItalic.fntdata"/><Relationship Id="rId46" Type="http://schemas.openxmlformats.org/officeDocument/2006/relationships/font" Target="fonts/Montserrat-italic.fntdata"/><Relationship Id="rId45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alewayLight-regular.fntdata"/><Relationship Id="rId47" Type="http://schemas.openxmlformats.org/officeDocument/2006/relationships/font" Target="fonts/Montserrat-boldItalic.fntdata"/><Relationship Id="rId49" Type="http://schemas.openxmlformats.org/officeDocument/2006/relationships/font" Target="fonts/Raleway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Raleway-bold.fntdata"/><Relationship Id="rId36" Type="http://schemas.openxmlformats.org/officeDocument/2006/relationships/font" Target="fonts/Raleway-regular.fntdata"/><Relationship Id="rId39" Type="http://schemas.openxmlformats.org/officeDocument/2006/relationships/font" Target="fonts/Raleway-boldItalic.fntdata"/><Relationship Id="rId38" Type="http://schemas.openxmlformats.org/officeDocument/2006/relationships/font" Target="fonts/Raleway-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alewayLight-boldItalic.fntdata"/><Relationship Id="rId50" Type="http://schemas.openxmlformats.org/officeDocument/2006/relationships/font" Target="fonts/RalewayLigh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096a2769c_2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3096a2769c_2_6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5d7a2b1ac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15d7a2b1a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5d7a2b1a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5d7a2b1a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5d7a2b1a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15d7a2b1a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5d7a2b1a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15d7a2b1a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5d7a2b1a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5d7a2b1a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5d7a2b1ac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15d7a2b1ac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60926bb14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160926bb14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5d7a2b1a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15d7a2b1a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5d7a2b1ac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15d7a2b1a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15d7a2b1ac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15d7a2b1ac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5d7a2b1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5d7a2b1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15d7a2b1ac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15d7a2b1ac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15d7a2b1ac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15d7a2b1ac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15d7a2b1ac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15d7a2b1ac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15d7a2b1ac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15d7a2b1ac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15d7a2b1ac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15d7a2b1ac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15d7a2b1ac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15d7a2b1ac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15d7a2b1ac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15d7a2b1ac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15d7a2b1ac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15d7a2b1ac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161a43dea5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161a43dea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161a43dea5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161a43dea5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5d7a2b1a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15d7a2b1a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16ca50cb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16ca50cb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5d7a2b1a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5d7a2b1a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5d7a2b1a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15d7a2b1a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5d7a2b1a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5d7a2b1a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5d7a2b1ac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15d7a2b1a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5d7a2b1ac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15d7a2b1ac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5d7a2b1ac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15d7a2b1ac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None/>
              <a:defRPr b="0" i="0" sz="4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85750" lvl="1" marL="74295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1430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6002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0574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28600" lvl="5" marL="25146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29718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4290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38862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/>
          <p:nvPr/>
        </p:nvSpPr>
        <p:spPr>
          <a:xfrm>
            <a:off x="3047703" y="3992851"/>
            <a:ext cx="3047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096270" y="3992851"/>
            <a:ext cx="3047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" y="3992851"/>
            <a:ext cx="3047700" cy="77100"/>
          </a:xfrm>
          <a:prstGeom prst="rect">
            <a:avLst/>
          </a:prstGeom>
          <a:solidFill>
            <a:srgbClr val="5EB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 1">
  <p:cSld name="CUSTOM_4_1">
    <p:bg>
      <p:bgPr>
        <a:solidFill>
          <a:srgbClr val="981FAC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671100" y="486250"/>
            <a:ext cx="3296700" cy="35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b="1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b="0" i="0" sz="3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3"/>
          <p:cNvSpPr/>
          <p:nvPr/>
        </p:nvSpPr>
        <p:spPr>
          <a:xfrm>
            <a:off x="7356375" y="5066326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8250320" y="5066326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9" y="5066326"/>
            <a:ext cx="893700" cy="77100"/>
          </a:xfrm>
          <a:prstGeom prst="rect">
            <a:avLst/>
          </a:prstGeom>
          <a:solidFill>
            <a:srgbClr val="5EB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893709" y="5066326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01" y="4591410"/>
            <a:ext cx="495300" cy="46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b="0" i="0" sz="3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/>
          <p:nvPr/>
        </p:nvSpPr>
        <p:spPr>
          <a:xfrm>
            <a:off x="7356375" y="5066326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8250320" y="5066326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9" y="5066326"/>
            <a:ext cx="893700" cy="77100"/>
          </a:xfrm>
          <a:prstGeom prst="rect">
            <a:avLst/>
          </a:prstGeom>
          <a:solidFill>
            <a:srgbClr val="5EB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893709" y="5066326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01" y="4591410"/>
            <a:ext cx="495300" cy="46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b="0" i="0" sz="3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5"/>
          <p:cNvSpPr/>
          <p:nvPr/>
        </p:nvSpPr>
        <p:spPr>
          <a:xfrm>
            <a:off x="7356375" y="5066326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8250320" y="5066326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9" y="5066326"/>
            <a:ext cx="893700" cy="77100"/>
          </a:xfrm>
          <a:prstGeom prst="rect">
            <a:avLst/>
          </a:prstGeom>
          <a:solidFill>
            <a:srgbClr val="5EB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893709" y="5066326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01" y="4591410"/>
            <a:ext cx="495300" cy="46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7356375" y="5066326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8250320" y="5066326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9" y="5066326"/>
            <a:ext cx="893700" cy="77100"/>
          </a:xfrm>
          <a:prstGeom prst="rect">
            <a:avLst/>
          </a:prstGeom>
          <a:solidFill>
            <a:srgbClr val="5EB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893709" y="5066326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01" y="4591410"/>
            <a:ext cx="495300" cy="46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>
  <p:cSld name="Title + 1 colum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893700" y="2059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Raleway"/>
              <a:buNone/>
              <a:defRPr b="0" i="0" sz="3600" u="none" cap="none" strike="noStrike">
                <a:solidFill>
                  <a:srgbClr val="0D0D0D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7"/>
          <p:cNvSpPr/>
          <p:nvPr/>
        </p:nvSpPr>
        <p:spPr>
          <a:xfrm>
            <a:off x="7356375" y="5066326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8250320" y="5066326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9" y="5066326"/>
            <a:ext cx="893700" cy="77100"/>
          </a:xfrm>
          <a:prstGeom prst="rect">
            <a:avLst/>
          </a:prstGeom>
          <a:solidFill>
            <a:srgbClr val="5EB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893709" y="5066326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 txBox="1"/>
          <p:nvPr>
            <p:ph idx="1" type="body"/>
          </p:nvPr>
        </p:nvSpPr>
        <p:spPr>
          <a:xfrm>
            <a:off x="893700" y="1373592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D0D0D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064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Sub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None/>
              <a:defRPr b="0" i="0" sz="4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85750" lvl="1" marL="74295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28600" lvl="2" marL="11430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28600" lvl="3" marL="16002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28600" lvl="4" marL="20574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28600" lvl="5" marL="25146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29718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4290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38862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b="0" i="0" sz="3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9"/>
          <p:cNvSpPr/>
          <p:nvPr/>
        </p:nvSpPr>
        <p:spPr>
          <a:xfrm>
            <a:off x="7356371" y="5066326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9"/>
          <p:cNvSpPr/>
          <p:nvPr/>
        </p:nvSpPr>
        <p:spPr>
          <a:xfrm>
            <a:off x="8250316" y="5066326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9"/>
          <p:cNvSpPr/>
          <p:nvPr/>
        </p:nvSpPr>
        <p:spPr>
          <a:xfrm>
            <a:off x="5" y="5066326"/>
            <a:ext cx="893700" cy="77100"/>
          </a:xfrm>
          <a:prstGeom prst="rect">
            <a:avLst/>
          </a:prstGeom>
          <a:solidFill>
            <a:srgbClr val="5EB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893709" y="5066326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01" y="4591410"/>
            <a:ext cx="495300" cy="46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+ 1 column">
  <p:cSld name="1_Title + 1 colum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893700" y="2059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Raleway"/>
              <a:buNone/>
              <a:defRPr b="0" i="0" sz="3600" u="none" cap="none" strike="noStrike">
                <a:solidFill>
                  <a:srgbClr val="0D0D0D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0"/>
          <p:cNvSpPr/>
          <p:nvPr/>
        </p:nvSpPr>
        <p:spPr>
          <a:xfrm>
            <a:off x="7356371" y="5066326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0"/>
          <p:cNvSpPr/>
          <p:nvPr/>
        </p:nvSpPr>
        <p:spPr>
          <a:xfrm>
            <a:off x="8250316" y="5066326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0"/>
          <p:cNvSpPr/>
          <p:nvPr/>
        </p:nvSpPr>
        <p:spPr>
          <a:xfrm>
            <a:off x="5" y="5066326"/>
            <a:ext cx="893700" cy="77100"/>
          </a:xfrm>
          <a:prstGeom prst="rect">
            <a:avLst/>
          </a:prstGeom>
          <a:solidFill>
            <a:srgbClr val="5EB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0"/>
          <p:cNvSpPr/>
          <p:nvPr/>
        </p:nvSpPr>
        <p:spPr>
          <a:xfrm>
            <a:off x="893709" y="5066326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893700" y="1373590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D0D0D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064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b="0" i="0" sz="3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hyperlink" Target="https://www.altmetric.com/blog/top-100-2021-the-old-school-remix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altmetric.com/blog/top-100-2021-feat-subjects/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hyperlink" Target="https://www.altmetric.com/blog/top-100-2021-techno-remix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png"/><Relationship Id="rId4" Type="http://schemas.openxmlformats.org/officeDocument/2006/relationships/image" Target="../media/image22.png"/><Relationship Id="rId5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orcid.org/0000-0002-8534-5985" TargetMode="External"/><Relationship Id="rId4" Type="http://schemas.openxmlformats.org/officeDocument/2006/relationships/hyperlink" Target="https://link.springer.com/article/10.1007/s11192-020-03735-8" TargetMode="External"/><Relationship Id="rId5" Type="http://schemas.openxmlformats.org/officeDocument/2006/relationships/hyperlink" Target="https://link.springer.com/article/10.1007/s11192-020-03735-8" TargetMode="External"/><Relationship Id="rId6" Type="http://schemas.openxmlformats.org/officeDocument/2006/relationships/hyperlink" Target="mailto:m.taylor@digital-science.com" TargetMode="External"/><Relationship Id="rId7" Type="http://schemas.openxmlformats.org/officeDocument/2006/relationships/image" Target="../media/image1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Relationship Id="rId4" Type="http://schemas.openxmlformats.org/officeDocument/2006/relationships/image" Target="../media/image35.png"/><Relationship Id="rId5" Type="http://schemas.openxmlformats.org/officeDocument/2006/relationships/image" Target="../media/image3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altmetric.com/top100/home/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www.leidenmanifesto.org/" TargetMode="External"/><Relationship Id="rId4" Type="http://schemas.openxmlformats.org/officeDocument/2006/relationships/hyperlink" Target="https://www.metrics-toolkit.org/" TargetMode="External"/><Relationship Id="rId5" Type="http://schemas.openxmlformats.org/officeDocument/2006/relationships/hyperlink" Target="https://www.altmetric.com/blog/metrics-terminology/" TargetMode="External"/><Relationship Id="rId6" Type="http://schemas.openxmlformats.org/officeDocument/2006/relationships/hyperlink" Target="https://www.altmetric.com/blog/top-100-2021-the-old-school-remix/" TargetMode="External"/><Relationship Id="rId7" Type="http://schemas.openxmlformats.org/officeDocument/2006/relationships/hyperlink" Target="https://www.altmetric.com/blog/top-100-2021-feat-subjects/" TargetMode="External"/><Relationship Id="rId8" Type="http://schemas.openxmlformats.org/officeDocument/2006/relationships/hyperlink" Target="https://www.altmetric.com/blog/top-100-2021-techno-remix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hyperlink" Target="https://help.altmetric.com/support/solutions/articles/6000233311-how-is-the-altmetric-attention-score-calculated-" TargetMode="External"/><Relationship Id="rId5" Type="http://schemas.openxmlformats.org/officeDocument/2006/relationships/hyperlink" Target="https://help.altmetric.com/support/solutions/articles/6000233311-how-is-the-altmetric-attention-score-calculated-" TargetMode="External"/><Relationship Id="rId6" Type="http://schemas.openxmlformats.org/officeDocument/2006/relationships/hyperlink" Target="https://help.altmetric.com/support/solutions/articles/6000234288-altmetric-attention-score-modifier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7" Type="http://schemas.openxmlformats.org/officeDocument/2006/relationships/image" Target="../media/image8.png"/><Relationship Id="rId8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ctrTitle"/>
          </p:nvPr>
        </p:nvSpPr>
        <p:spPr>
          <a:xfrm>
            <a:off x="3076050" y="1237751"/>
            <a:ext cx="5828700" cy="20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900"/>
              <a:t>The Altmetric Top 100 - reimagined!</a:t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latin typeface="Raleway Light"/>
                <a:ea typeface="Raleway Light"/>
                <a:cs typeface="Raleway Light"/>
                <a:sym typeface="Raleway Light"/>
              </a:rPr>
              <a:t>February 2022</a:t>
            </a:r>
            <a:endParaRPr sz="2800"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</a:pPr>
            <a:r>
              <a:rPr lang="en" sz="3900"/>
              <a:t> </a:t>
            </a:r>
            <a:endParaRPr b="0" i="0" sz="3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0" name="Google Shape;8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025" y="703000"/>
            <a:ext cx="2324625" cy="23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/>
        </p:nvSpPr>
        <p:spPr>
          <a:xfrm>
            <a:off x="233775" y="276619"/>
            <a:ext cx="86187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C1423"/>
                </a:solidFill>
              </a:rPr>
              <a:t>The Altmetric Top 100 - 2020</a:t>
            </a:r>
            <a:endParaRPr sz="2700">
              <a:solidFill>
                <a:srgbClr val="CC1423"/>
              </a:solidFill>
            </a:endParaRPr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72319"/>
            <a:ext cx="8839202" cy="172940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>
            <a:off x="262650" y="2854125"/>
            <a:ext cx="8618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We divided up the “Top 100” into (twenty) buckets defined by subject areas.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/>
        </p:nvSpPr>
        <p:spPr>
          <a:xfrm>
            <a:off x="233775" y="276619"/>
            <a:ext cx="86187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C1423"/>
                </a:solidFill>
              </a:rPr>
              <a:t>Recap 1 - Old School Remix</a:t>
            </a:r>
            <a:endParaRPr sz="2700">
              <a:solidFill>
                <a:srgbClr val="CC1423"/>
              </a:solidFill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250" y="902294"/>
            <a:ext cx="4286053" cy="401878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/>
          <p:nvPr/>
        </p:nvSpPr>
        <p:spPr>
          <a:xfrm>
            <a:off x="4959350" y="918200"/>
            <a:ext cx="3750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Based on the Altmetric Attention Score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Excluded retractions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98% Covid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https://www.altmetric.com/blog/top-100-2021-the-old-school-remix/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/>
        </p:nvSpPr>
        <p:spPr>
          <a:xfrm>
            <a:off x="233775" y="276619"/>
            <a:ext cx="86187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solidFill>
                  <a:srgbClr val="CC1423"/>
                </a:solidFill>
              </a:rPr>
              <a:t>Recap 2 - Feat. Subjects</a:t>
            </a:r>
            <a:endParaRPr sz="2700">
              <a:solidFill>
                <a:srgbClr val="CC1423"/>
              </a:solidFill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4959350" y="918200"/>
            <a:ext cx="37506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Based on the Altmetric Attention Score, but within 20 buckets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Excluded retractions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28% Covid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https://www.altmetric.com/blog/top-100-2021-feat-subjects/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4" name="Google Shape;16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775" y="972319"/>
            <a:ext cx="4654550" cy="3859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/>
        </p:nvSpPr>
        <p:spPr>
          <a:xfrm>
            <a:off x="233775" y="276619"/>
            <a:ext cx="86187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solidFill>
                  <a:srgbClr val="CC1423"/>
                </a:solidFill>
              </a:rPr>
              <a:t>Recap 3 - Techno Remix</a:t>
            </a:r>
            <a:endParaRPr sz="2700">
              <a:solidFill>
                <a:srgbClr val="CC1423"/>
              </a:solidFill>
            </a:endParaRPr>
          </a:p>
        </p:txBody>
      </p:sp>
      <p:pic>
        <p:nvPicPr>
          <p:cNvPr id="170" name="Google Shape;17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896119"/>
            <a:ext cx="4385476" cy="401878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4"/>
          <p:cNvSpPr txBox="1"/>
          <p:nvPr/>
        </p:nvSpPr>
        <p:spPr>
          <a:xfrm>
            <a:off x="4959350" y="918200"/>
            <a:ext cx="37506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Based on a subject normalized metric, using the Altmetric Attention Score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Excluded retractions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63% Covid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https://www.altmetric.com/blog/top-100-2021-techno-remix/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Also: Top 10 Monographs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5480925" y="3763575"/>
            <a:ext cx="2886600" cy="400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CC14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Survey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!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/>
        </p:nvSpPr>
        <p:spPr>
          <a:xfrm>
            <a:off x="233775" y="276619"/>
            <a:ext cx="86187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C1423"/>
                </a:solidFill>
              </a:rPr>
              <a:t>Thinking points for a comparison</a:t>
            </a:r>
            <a:endParaRPr sz="2700">
              <a:solidFill>
                <a:srgbClr val="CC1423"/>
              </a:solidFill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741825" y="1066050"/>
            <a:ext cx="37506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Simplicity?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Fairness?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Rational?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Diversity?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Responsibility?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Representativity?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Pandemic-centric?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4037600" y="2037075"/>
            <a:ext cx="445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do people use the Top 100 for anyway?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/>
        </p:nvSpPr>
        <p:spPr>
          <a:xfrm>
            <a:off x="233775" y="276619"/>
            <a:ext cx="86187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C1423"/>
                </a:solidFill>
              </a:rPr>
              <a:t>COVID-centricity</a:t>
            </a:r>
            <a:endParaRPr sz="2700">
              <a:solidFill>
                <a:srgbClr val="CC1423"/>
              </a:solidFill>
            </a:endParaRPr>
          </a:p>
        </p:txBody>
      </p:sp>
      <p:sp>
        <p:nvSpPr>
          <p:cNvPr id="185" name="Google Shape;185;p26"/>
          <p:cNvSpPr txBox="1"/>
          <p:nvPr/>
        </p:nvSpPr>
        <p:spPr>
          <a:xfrm>
            <a:off x="4977200" y="203375"/>
            <a:ext cx="3608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The Old School Remix</a:t>
            </a:r>
            <a:endParaRPr>
              <a:solidFill>
                <a:srgbClr val="CC1423"/>
              </a:solidFill>
            </a:endParaRPr>
          </a:p>
        </p:txBody>
      </p:sp>
      <p:sp>
        <p:nvSpPr>
          <p:cNvPr id="186" name="Google Shape;186;p26"/>
          <p:cNvSpPr txBox="1"/>
          <p:nvPr/>
        </p:nvSpPr>
        <p:spPr>
          <a:xfrm>
            <a:off x="318300" y="903700"/>
            <a:ext cx="3608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Feat. Subjects</a:t>
            </a:r>
            <a:endParaRPr>
              <a:solidFill>
                <a:srgbClr val="CC1423"/>
              </a:solidFill>
            </a:endParaRPr>
          </a:p>
        </p:txBody>
      </p:sp>
      <p:sp>
        <p:nvSpPr>
          <p:cNvPr id="187" name="Google Shape;187;p26"/>
          <p:cNvSpPr txBox="1"/>
          <p:nvPr/>
        </p:nvSpPr>
        <p:spPr>
          <a:xfrm>
            <a:off x="4051200" y="2679650"/>
            <a:ext cx="3608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Techno Remix</a:t>
            </a:r>
            <a:endParaRPr>
              <a:solidFill>
                <a:srgbClr val="CC1423"/>
              </a:solidFill>
            </a:endParaRPr>
          </a:p>
        </p:txBody>
      </p:sp>
      <p:sp>
        <p:nvSpPr>
          <p:cNvPr id="188" name="Google Shape;188;p26"/>
          <p:cNvSpPr txBox="1"/>
          <p:nvPr/>
        </p:nvSpPr>
        <p:spPr>
          <a:xfrm>
            <a:off x="5612975" y="1159425"/>
            <a:ext cx="2645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Lato"/>
                <a:ea typeface="Lato"/>
                <a:cs typeface="Lato"/>
                <a:sym typeface="Lato"/>
              </a:rPr>
              <a:t>98% COVID</a:t>
            </a:r>
            <a:endParaRPr sz="2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" name="Google Shape;189;p26"/>
          <p:cNvSpPr txBox="1"/>
          <p:nvPr/>
        </p:nvSpPr>
        <p:spPr>
          <a:xfrm>
            <a:off x="4698575" y="3750225"/>
            <a:ext cx="2645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Lato"/>
                <a:ea typeface="Lato"/>
                <a:cs typeface="Lato"/>
                <a:sym typeface="Lato"/>
              </a:rPr>
              <a:t>63</a:t>
            </a:r>
            <a:r>
              <a:rPr lang="en" sz="2700">
                <a:latin typeface="Lato"/>
                <a:ea typeface="Lato"/>
                <a:cs typeface="Lato"/>
                <a:sym typeface="Lato"/>
              </a:rPr>
              <a:t>% COVID</a:t>
            </a:r>
            <a:endParaRPr sz="2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p26"/>
          <p:cNvSpPr txBox="1"/>
          <p:nvPr/>
        </p:nvSpPr>
        <p:spPr>
          <a:xfrm>
            <a:off x="812375" y="1845225"/>
            <a:ext cx="2645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" sz="2700">
                <a:latin typeface="Lato"/>
                <a:ea typeface="Lato"/>
                <a:cs typeface="Lato"/>
                <a:sym typeface="Lato"/>
              </a:rPr>
              <a:t>8% COVID</a:t>
            </a:r>
            <a:endParaRPr sz="27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/>
        </p:nvSpPr>
        <p:spPr>
          <a:xfrm>
            <a:off x="233775" y="276619"/>
            <a:ext cx="86187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C1423"/>
                </a:solidFill>
              </a:rPr>
              <a:t>Subject Areas of Research</a:t>
            </a:r>
            <a:endParaRPr sz="2700">
              <a:solidFill>
                <a:srgbClr val="CC1423"/>
              </a:solidFill>
            </a:endParaRPr>
          </a:p>
        </p:txBody>
      </p:sp>
      <p:sp>
        <p:nvSpPr>
          <p:cNvPr id="196" name="Google Shape;196;p27"/>
          <p:cNvSpPr txBox="1"/>
          <p:nvPr/>
        </p:nvSpPr>
        <p:spPr>
          <a:xfrm>
            <a:off x="4977200" y="203375"/>
            <a:ext cx="3608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The Old School Remix</a:t>
            </a:r>
            <a:endParaRPr>
              <a:solidFill>
                <a:srgbClr val="CC1423"/>
              </a:solidFill>
            </a:endParaRPr>
          </a:p>
        </p:txBody>
      </p:sp>
      <p:sp>
        <p:nvSpPr>
          <p:cNvPr id="197" name="Google Shape;197;p27"/>
          <p:cNvSpPr txBox="1"/>
          <p:nvPr/>
        </p:nvSpPr>
        <p:spPr>
          <a:xfrm>
            <a:off x="318300" y="903700"/>
            <a:ext cx="3608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Feat. Subjects</a:t>
            </a:r>
            <a:endParaRPr>
              <a:solidFill>
                <a:srgbClr val="CC1423"/>
              </a:solidFill>
            </a:endParaRPr>
          </a:p>
        </p:txBody>
      </p:sp>
      <p:pic>
        <p:nvPicPr>
          <p:cNvPr id="198" name="Google Shape;198;p27"/>
          <p:cNvPicPr preferRelativeResize="0"/>
          <p:nvPr/>
        </p:nvPicPr>
        <p:blipFill rotWithShape="1">
          <a:blip r:embed="rId3">
            <a:alphaModFix/>
          </a:blip>
          <a:srcRect b="25441" l="0" r="0" t="9225"/>
          <a:stretch/>
        </p:blipFill>
        <p:spPr>
          <a:xfrm>
            <a:off x="4977200" y="676975"/>
            <a:ext cx="3712100" cy="116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7"/>
          <p:cNvPicPr preferRelativeResize="0"/>
          <p:nvPr/>
        </p:nvPicPr>
        <p:blipFill rotWithShape="1">
          <a:blip r:embed="rId4">
            <a:alphaModFix/>
          </a:blip>
          <a:srcRect b="12324" l="0" r="0" t="4230"/>
          <a:stretch/>
        </p:blipFill>
        <p:spPr>
          <a:xfrm>
            <a:off x="318300" y="1379700"/>
            <a:ext cx="3540276" cy="2972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 txBox="1"/>
          <p:nvPr/>
        </p:nvSpPr>
        <p:spPr>
          <a:xfrm>
            <a:off x="2780450" y="2103825"/>
            <a:ext cx="3608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Techno Remix</a:t>
            </a:r>
            <a:endParaRPr>
              <a:solidFill>
                <a:srgbClr val="CC1423"/>
              </a:solidFill>
            </a:endParaRPr>
          </a:p>
        </p:txBody>
      </p:sp>
      <p:pic>
        <p:nvPicPr>
          <p:cNvPr id="201" name="Google Shape;201;p27"/>
          <p:cNvPicPr preferRelativeResize="0"/>
          <p:nvPr/>
        </p:nvPicPr>
        <p:blipFill rotWithShape="1">
          <a:blip r:embed="rId5">
            <a:alphaModFix/>
          </a:blip>
          <a:srcRect b="14558" l="0" r="0" t="4423"/>
          <a:stretch/>
        </p:blipFill>
        <p:spPr>
          <a:xfrm>
            <a:off x="2867975" y="2476425"/>
            <a:ext cx="3902076" cy="2588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7"/>
          <p:cNvSpPr txBox="1"/>
          <p:nvPr/>
        </p:nvSpPr>
        <p:spPr>
          <a:xfrm>
            <a:off x="7592450" y="3415225"/>
            <a:ext cx="13419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All 2021</a:t>
            </a:r>
            <a:endParaRPr>
              <a:solidFill>
                <a:srgbClr val="CC1423"/>
              </a:solidFill>
            </a:endParaRPr>
          </a:p>
        </p:txBody>
      </p:sp>
      <p:pic>
        <p:nvPicPr>
          <p:cNvPr id="203" name="Google Shape;203;p27"/>
          <p:cNvPicPr preferRelativeResize="0"/>
          <p:nvPr/>
        </p:nvPicPr>
        <p:blipFill rotWithShape="1">
          <a:blip r:embed="rId6">
            <a:alphaModFix/>
          </a:blip>
          <a:srcRect b="11214" l="0" r="0" t="4970"/>
          <a:stretch/>
        </p:blipFill>
        <p:spPr>
          <a:xfrm>
            <a:off x="5759533" y="2064900"/>
            <a:ext cx="3384468" cy="296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/>
          <p:nvPr/>
        </p:nvSpPr>
        <p:spPr>
          <a:xfrm>
            <a:off x="233775" y="276625"/>
            <a:ext cx="42666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C1423"/>
                </a:solidFill>
              </a:rPr>
              <a:t>Countries</a:t>
            </a:r>
            <a:r>
              <a:rPr lang="en" sz="2700">
                <a:solidFill>
                  <a:srgbClr val="CC1423"/>
                </a:solidFill>
              </a:rPr>
              <a:t> of Researcher</a:t>
            </a:r>
            <a:endParaRPr sz="2700">
              <a:solidFill>
                <a:srgbClr val="CC1423"/>
              </a:solidFill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4977200" y="203375"/>
            <a:ext cx="3608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The Old School Remix</a:t>
            </a:r>
            <a:endParaRPr>
              <a:solidFill>
                <a:srgbClr val="CC1423"/>
              </a:solidFill>
            </a:endParaRPr>
          </a:p>
        </p:txBody>
      </p:sp>
      <p:sp>
        <p:nvSpPr>
          <p:cNvPr id="210" name="Google Shape;210;p28"/>
          <p:cNvSpPr txBox="1"/>
          <p:nvPr/>
        </p:nvSpPr>
        <p:spPr>
          <a:xfrm>
            <a:off x="318300" y="903700"/>
            <a:ext cx="3608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Feat. Subjects</a:t>
            </a:r>
            <a:endParaRPr>
              <a:solidFill>
                <a:srgbClr val="CC1423"/>
              </a:solidFill>
            </a:endParaRPr>
          </a:p>
        </p:txBody>
      </p:sp>
      <p:sp>
        <p:nvSpPr>
          <p:cNvPr id="211" name="Google Shape;211;p28"/>
          <p:cNvSpPr txBox="1"/>
          <p:nvPr/>
        </p:nvSpPr>
        <p:spPr>
          <a:xfrm>
            <a:off x="4051200" y="2679650"/>
            <a:ext cx="3608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Techno </a:t>
            </a:r>
            <a:r>
              <a:rPr lang="en">
                <a:solidFill>
                  <a:srgbClr val="CC1423"/>
                </a:solidFill>
              </a:rPr>
              <a:t>Remix</a:t>
            </a:r>
            <a:endParaRPr>
              <a:solidFill>
                <a:srgbClr val="CC1423"/>
              </a:solidFill>
            </a:endParaRPr>
          </a:p>
        </p:txBody>
      </p:sp>
      <p:pic>
        <p:nvPicPr>
          <p:cNvPr id="212" name="Google Shape;212;p28"/>
          <p:cNvPicPr preferRelativeResize="0"/>
          <p:nvPr/>
        </p:nvPicPr>
        <p:blipFill rotWithShape="1">
          <a:blip r:embed="rId3">
            <a:alphaModFix/>
          </a:blip>
          <a:srcRect b="20327" l="0" r="0" t="8770"/>
          <a:stretch/>
        </p:blipFill>
        <p:spPr>
          <a:xfrm>
            <a:off x="5049625" y="615775"/>
            <a:ext cx="3612400" cy="192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8"/>
          <p:cNvPicPr preferRelativeResize="0"/>
          <p:nvPr/>
        </p:nvPicPr>
        <p:blipFill rotWithShape="1">
          <a:blip r:embed="rId4">
            <a:alphaModFix/>
          </a:blip>
          <a:srcRect b="19971" l="0" r="0" t="10996"/>
          <a:stretch/>
        </p:blipFill>
        <p:spPr>
          <a:xfrm>
            <a:off x="354725" y="1276300"/>
            <a:ext cx="3621900" cy="18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8"/>
          <p:cNvPicPr preferRelativeResize="0"/>
          <p:nvPr/>
        </p:nvPicPr>
        <p:blipFill rotWithShape="1">
          <a:blip r:embed="rId5">
            <a:alphaModFix/>
          </a:blip>
          <a:srcRect b="18039" l="0" r="0" t="10090"/>
          <a:stretch/>
        </p:blipFill>
        <p:spPr>
          <a:xfrm>
            <a:off x="4144575" y="3052250"/>
            <a:ext cx="3879668" cy="209124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8"/>
          <p:cNvSpPr txBox="1"/>
          <p:nvPr/>
        </p:nvSpPr>
        <p:spPr>
          <a:xfrm>
            <a:off x="570625" y="3237050"/>
            <a:ext cx="38286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No clear picture - winners and losers in each algorithm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-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Brazil, China, India well represented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-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Saudi Arabia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-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Mexico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-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South Africa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-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Colombia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Old School - 38 countries; the other two 33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(but mostly due to massive multi-author COVID studies)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/>
          <p:nvPr/>
        </p:nvSpPr>
        <p:spPr>
          <a:xfrm>
            <a:off x="233775" y="276619"/>
            <a:ext cx="86187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C1423"/>
                </a:solidFill>
              </a:rPr>
              <a:t>Funders</a:t>
            </a:r>
            <a:endParaRPr sz="2700">
              <a:solidFill>
                <a:srgbClr val="CC1423"/>
              </a:solidFill>
            </a:endParaRPr>
          </a:p>
        </p:txBody>
      </p:sp>
      <p:sp>
        <p:nvSpPr>
          <p:cNvPr id="221" name="Google Shape;221;p29"/>
          <p:cNvSpPr txBox="1"/>
          <p:nvPr/>
        </p:nvSpPr>
        <p:spPr>
          <a:xfrm>
            <a:off x="4977200" y="203375"/>
            <a:ext cx="3608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The Old School Remix</a:t>
            </a:r>
            <a:endParaRPr>
              <a:solidFill>
                <a:srgbClr val="CC1423"/>
              </a:solidFill>
            </a:endParaRPr>
          </a:p>
        </p:txBody>
      </p:sp>
      <p:sp>
        <p:nvSpPr>
          <p:cNvPr id="222" name="Google Shape;222;p29"/>
          <p:cNvSpPr txBox="1"/>
          <p:nvPr/>
        </p:nvSpPr>
        <p:spPr>
          <a:xfrm>
            <a:off x="318300" y="903700"/>
            <a:ext cx="3608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Feat. Subjects</a:t>
            </a:r>
            <a:endParaRPr>
              <a:solidFill>
                <a:srgbClr val="CC1423"/>
              </a:solidFill>
            </a:endParaRPr>
          </a:p>
        </p:txBody>
      </p:sp>
      <p:sp>
        <p:nvSpPr>
          <p:cNvPr id="223" name="Google Shape;223;p29"/>
          <p:cNvSpPr txBox="1"/>
          <p:nvPr/>
        </p:nvSpPr>
        <p:spPr>
          <a:xfrm>
            <a:off x="4051200" y="2679650"/>
            <a:ext cx="3608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Techno Remix</a:t>
            </a:r>
            <a:endParaRPr>
              <a:solidFill>
                <a:srgbClr val="CC1423"/>
              </a:solidFill>
            </a:endParaRPr>
          </a:p>
        </p:txBody>
      </p:sp>
      <p:sp>
        <p:nvSpPr>
          <p:cNvPr id="224" name="Google Shape;224;p29"/>
          <p:cNvSpPr txBox="1"/>
          <p:nvPr/>
        </p:nvSpPr>
        <p:spPr>
          <a:xfrm>
            <a:off x="407200" y="1360075"/>
            <a:ext cx="3828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NASA (7); NSF (5); DOE (3); LBL (2)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FWF (3) - Austria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EC (4); ERC (3)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NNSFC (3)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- China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EPSRC (3); STFC (2); BBSRC (2)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5" name="Google Shape;225;p29"/>
          <p:cNvSpPr txBox="1"/>
          <p:nvPr/>
        </p:nvSpPr>
        <p:spPr>
          <a:xfrm>
            <a:off x="4064800" y="3188875"/>
            <a:ext cx="3828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NIAID (7); CDC (6); NSF Eng(4)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NIHR (6); MRC (4); EPSCRC (4); UKRI (4); Wellcome (4)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NNSFC (4) - China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EC (3)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p29"/>
          <p:cNvSpPr txBox="1"/>
          <p:nvPr/>
        </p:nvSpPr>
        <p:spPr>
          <a:xfrm>
            <a:off x="5055400" y="750475"/>
            <a:ext cx="3828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NIAID (15); CDC (8); NCI (7); NCATS (5)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NIHR (11); MRC (10); Wellcome (8); UKRI (4);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EC (4)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Pfizer (3); AZ (3)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/>
          <p:nvPr/>
        </p:nvSpPr>
        <p:spPr>
          <a:xfrm>
            <a:off x="233775" y="276619"/>
            <a:ext cx="86187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C1423"/>
                </a:solidFill>
              </a:rPr>
              <a:t>News attention</a:t>
            </a:r>
            <a:endParaRPr sz="2700">
              <a:solidFill>
                <a:srgbClr val="CC1423"/>
              </a:solidFill>
            </a:endParaRPr>
          </a:p>
        </p:txBody>
      </p:sp>
      <p:sp>
        <p:nvSpPr>
          <p:cNvPr id="232" name="Google Shape;232;p30"/>
          <p:cNvSpPr txBox="1"/>
          <p:nvPr/>
        </p:nvSpPr>
        <p:spPr>
          <a:xfrm>
            <a:off x="4167600" y="154750"/>
            <a:ext cx="3608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The Old School Remix</a:t>
            </a:r>
            <a:endParaRPr>
              <a:solidFill>
                <a:srgbClr val="CC1423"/>
              </a:solidFill>
            </a:endParaRPr>
          </a:p>
        </p:txBody>
      </p:sp>
      <p:sp>
        <p:nvSpPr>
          <p:cNvPr id="233" name="Google Shape;233;p30"/>
          <p:cNvSpPr txBox="1"/>
          <p:nvPr/>
        </p:nvSpPr>
        <p:spPr>
          <a:xfrm>
            <a:off x="318300" y="903700"/>
            <a:ext cx="3608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Feat. Subjects</a:t>
            </a:r>
            <a:endParaRPr>
              <a:solidFill>
                <a:srgbClr val="CC1423"/>
              </a:solidFill>
            </a:endParaRPr>
          </a:p>
        </p:txBody>
      </p:sp>
      <p:sp>
        <p:nvSpPr>
          <p:cNvPr id="234" name="Google Shape;234;p30"/>
          <p:cNvSpPr txBox="1"/>
          <p:nvPr/>
        </p:nvSpPr>
        <p:spPr>
          <a:xfrm>
            <a:off x="4681500" y="2631025"/>
            <a:ext cx="3608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Techno Remix</a:t>
            </a:r>
            <a:endParaRPr>
              <a:solidFill>
                <a:srgbClr val="CC1423"/>
              </a:solidFill>
            </a:endParaRPr>
          </a:p>
        </p:txBody>
      </p:sp>
      <p:sp>
        <p:nvSpPr>
          <p:cNvPr id="235" name="Google Shape;235;p30"/>
          <p:cNvSpPr txBox="1"/>
          <p:nvPr/>
        </p:nvSpPr>
        <p:spPr>
          <a:xfrm>
            <a:off x="318300" y="3065850"/>
            <a:ext cx="3828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Old School 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50k stories from 2.3k outlets in 111 countries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Feat. Subjects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17k stories from 2k outlets in 102 countries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Techno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34k stories from 2.2k outlets in 210 countries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6" name="Google Shape;23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7050" y="527350"/>
            <a:ext cx="4760825" cy="204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100" y="1276300"/>
            <a:ext cx="4344204" cy="183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8325" y="2987700"/>
            <a:ext cx="4538283" cy="192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/>
        </p:nvSpPr>
        <p:spPr>
          <a:xfrm>
            <a:off x="233775" y="276619"/>
            <a:ext cx="86187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C1423"/>
                </a:solidFill>
              </a:rPr>
              <a:t>Your presenter...	</a:t>
            </a:r>
            <a:endParaRPr sz="2700">
              <a:solidFill>
                <a:srgbClr val="CC1423"/>
              </a:solidFill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233775" y="905526"/>
            <a:ext cx="6487800" cy="39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540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 sz="1400">
                <a:solidFill>
                  <a:srgbClr val="595959"/>
                </a:solidFill>
              </a:rPr>
              <a:t>Mike Taylor, Head of </a:t>
            </a:r>
            <a:r>
              <a:rPr lang="en">
                <a:solidFill>
                  <a:srgbClr val="595959"/>
                </a:solidFill>
              </a:rPr>
              <a:t>Data Insights</a:t>
            </a:r>
            <a:r>
              <a:rPr lang="en" sz="1400">
                <a:solidFill>
                  <a:srgbClr val="595959"/>
                </a:solidFill>
              </a:rPr>
              <a:t> at Digital Science </a:t>
            </a:r>
            <a:r>
              <a:rPr lang="en">
                <a:solidFill>
                  <a:srgbClr val="595959"/>
                </a:solidFill>
              </a:rPr>
              <a:t>since 2016</a:t>
            </a:r>
            <a:endParaRPr sz="1400">
              <a:solidFill>
                <a:srgbClr val="595959"/>
              </a:solidFill>
            </a:endParaRPr>
          </a:p>
          <a:p>
            <a:pPr indent="-2540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 sz="1400">
                <a:solidFill>
                  <a:srgbClr val="595959"/>
                </a:solidFill>
              </a:rPr>
              <a:t>Mostly working on Altmetric</a:t>
            </a:r>
            <a:r>
              <a:rPr lang="en">
                <a:solidFill>
                  <a:srgbClr val="595959"/>
                </a:solidFill>
              </a:rPr>
              <a:t> and Dimensions.</a:t>
            </a:r>
            <a:endParaRPr sz="1400">
              <a:solidFill>
                <a:srgbClr val="595959"/>
              </a:solidFill>
            </a:endParaRPr>
          </a:p>
          <a:p>
            <a:pPr indent="-2540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 sz="1400">
                <a:solidFill>
                  <a:srgbClr val="595959"/>
                </a:solidFill>
              </a:rPr>
              <a:t>Before Digital Science, I worked at a very large publisher for twenty years. Over half that time on books and journals, </a:t>
            </a:r>
            <a:r>
              <a:rPr lang="en">
                <a:solidFill>
                  <a:srgbClr val="595959"/>
                </a:solidFill>
              </a:rPr>
              <a:t>in various roles</a:t>
            </a:r>
            <a:r>
              <a:rPr lang="en" sz="1400">
                <a:solidFill>
                  <a:srgbClr val="595959"/>
                </a:solidFill>
              </a:rPr>
              <a:t>. Then R&amp;D.</a:t>
            </a:r>
            <a:endParaRPr sz="1400">
              <a:solidFill>
                <a:srgbClr val="595959"/>
              </a:solidFill>
            </a:endParaRPr>
          </a:p>
          <a:p>
            <a:pPr indent="-2540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Still a dedicated publisher (by vocation!)</a:t>
            </a:r>
            <a:endParaRPr sz="1400">
              <a:solidFill>
                <a:srgbClr val="595959"/>
              </a:solidFill>
            </a:endParaRPr>
          </a:p>
          <a:p>
            <a:pPr indent="-2540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Working on a PhD thesis on the Open Access Advantage, as measured by altmetrics</a:t>
            </a:r>
            <a:endParaRPr sz="1400">
              <a:solidFill>
                <a:srgbClr val="595959"/>
              </a:solidFill>
            </a:endParaRPr>
          </a:p>
          <a:p>
            <a:pPr indent="-2540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 sz="14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https://orcid.org/0000-0002-8534-5985</a:t>
            </a:r>
            <a:endParaRPr>
              <a:solidFill>
                <a:srgbClr val="595959"/>
              </a:solidFill>
            </a:endParaRPr>
          </a:p>
          <a:p>
            <a:pPr indent="-23495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en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Recent paper on OA books and altmetrics in </a:t>
            </a:r>
            <a:r>
              <a:rPr i="1" lang="en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Scientometrics</a:t>
            </a:r>
            <a:endParaRPr i="1">
              <a:solidFill>
                <a:srgbClr val="595959"/>
              </a:solidFill>
            </a:endParaRPr>
          </a:p>
          <a:p>
            <a:pPr indent="-23495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en" u="sng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m.taylor@digital-science.com</a:t>
            </a:r>
            <a:r>
              <a:rPr lang="en">
                <a:solidFill>
                  <a:srgbClr val="595959"/>
                </a:solidFill>
              </a:rPr>
              <a:t> </a:t>
            </a:r>
            <a:endParaRPr>
              <a:solidFill>
                <a:srgbClr val="595959"/>
              </a:solidFill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35950" y="934294"/>
            <a:ext cx="2193750" cy="2115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/>
          <p:nvPr/>
        </p:nvSpPr>
        <p:spPr>
          <a:xfrm>
            <a:off x="233775" y="276619"/>
            <a:ext cx="86187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C1423"/>
                </a:solidFill>
              </a:rPr>
              <a:t>Twitter attention</a:t>
            </a:r>
            <a:endParaRPr sz="2700">
              <a:solidFill>
                <a:srgbClr val="CC1423"/>
              </a:solidFill>
            </a:endParaRPr>
          </a:p>
        </p:txBody>
      </p:sp>
      <p:sp>
        <p:nvSpPr>
          <p:cNvPr id="244" name="Google Shape;244;p31"/>
          <p:cNvSpPr txBox="1"/>
          <p:nvPr/>
        </p:nvSpPr>
        <p:spPr>
          <a:xfrm>
            <a:off x="4167925" y="156700"/>
            <a:ext cx="3608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The Old School Remix</a:t>
            </a:r>
            <a:endParaRPr>
              <a:solidFill>
                <a:srgbClr val="CC1423"/>
              </a:solidFill>
            </a:endParaRPr>
          </a:p>
        </p:txBody>
      </p:sp>
      <p:sp>
        <p:nvSpPr>
          <p:cNvPr id="245" name="Google Shape;245;p31"/>
          <p:cNvSpPr txBox="1"/>
          <p:nvPr/>
        </p:nvSpPr>
        <p:spPr>
          <a:xfrm>
            <a:off x="318300" y="903700"/>
            <a:ext cx="3608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Feat. Subjects</a:t>
            </a:r>
            <a:endParaRPr>
              <a:solidFill>
                <a:srgbClr val="CC1423"/>
              </a:solidFill>
            </a:endParaRPr>
          </a:p>
        </p:txBody>
      </p:sp>
      <p:sp>
        <p:nvSpPr>
          <p:cNvPr id="246" name="Google Shape;246;p31"/>
          <p:cNvSpPr txBox="1"/>
          <p:nvPr/>
        </p:nvSpPr>
        <p:spPr>
          <a:xfrm>
            <a:off x="4611450" y="2734125"/>
            <a:ext cx="3608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Techno Remix</a:t>
            </a:r>
            <a:endParaRPr>
              <a:solidFill>
                <a:srgbClr val="CC1423"/>
              </a:solidFill>
            </a:endParaRPr>
          </a:p>
        </p:txBody>
      </p:sp>
      <p:pic>
        <p:nvPicPr>
          <p:cNvPr id="247" name="Google Shape;24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675" y="644575"/>
            <a:ext cx="4802524" cy="203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300" y="1276300"/>
            <a:ext cx="4180663" cy="178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0025" y="3106725"/>
            <a:ext cx="4044684" cy="173197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1"/>
          <p:cNvSpPr txBox="1"/>
          <p:nvPr/>
        </p:nvSpPr>
        <p:spPr>
          <a:xfrm>
            <a:off x="378950" y="2927100"/>
            <a:ext cx="38286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Old School 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2.1M Tweets from 800k unique Tweeters in 233 countries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Feat. Subjects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700k Tweets from 400k Twitter accounts in 229 countries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Techno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1.5M Tweets from 650k Twitter accounts in 231 countries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2"/>
          <p:cNvPicPr preferRelativeResize="0"/>
          <p:nvPr/>
        </p:nvPicPr>
        <p:blipFill rotWithShape="1">
          <a:blip r:embed="rId3">
            <a:alphaModFix/>
          </a:blip>
          <a:srcRect b="0" l="0" r="14646" t="0"/>
          <a:stretch/>
        </p:blipFill>
        <p:spPr>
          <a:xfrm>
            <a:off x="4094675" y="217856"/>
            <a:ext cx="3828600" cy="252074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 txBox="1"/>
          <p:nvPr/>
        </p:nvSpPr>
        <p:spPr>
          <a:xfrm>
            <a:off x="233775" y="276625"/>
            <a:ext cx="36084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C1423"/>
                </a:solidFill>
              </a:rPr>
              <a:t>Wikipedia Citations</a:t>
            </a:r>
            <a:endParaRPr sz="2700">
              <a:solidFill>
                <a:srgbClr val="CC1423"/>
              </a:solidFill>
            </a:endParaRPr>
          </a:p>
        </p:txBody>
      </p:sp>
      <p:sp>
        <p:nvSpPr>
          <p:cNvPr id="257" name="Google Shape;257;p32"/>
          <p:cNvSpPr txBox="1"/>
          <p:nvPr/>
        </p:nvSpPr>
        <p:spPr>
          <a:xfrm>
            <a:off x="6113275" y="1291925"/>
            <a:ext cx="3608400" cy="37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The Old School Remix</a:t>
            </a:r>
            <a:endParaRPr>
              <a:solidFill>
                <a:srgbClr val="CC1423"/>
              </a:solidFill>
            </a:endParaRPr>
          </a:p>
        </p:txBody>
      </p:sp>
      <p:sp>
        <p:nvSpPr>
          <p:cNvPr id="258" name="Google Shape;258;p32"/>
          <p:cNvSpPr txBox="1"/>
          <p:nvPr/>
        </p:nvSpPr>
        <p:spPr>
          <a:xfrm>
            <a:off x="2162500" y="2028950"/>
            <a:ext cx="1520700" cy="37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Feat. Subjects</a:t>
            </a:r>
            <a:endParaRPr>
              <a:solidFill>
                <a:srgbClr val="CC1423"/>
              </a:solidFill>
            </a:endParaRPr>
          </a:p>
        </p:txBody>
      </p:sp>
      <p:sp>
        <p:nvSpPr>
          <p:cNvPr id="259" name="Google Shape;259;p32"/>
          <p:cNvSpPr txBox="1"/>
          <p:nvPr/>
        </p:nvSpPr>
        <p:spPr>
          <a:xfrm>
            <a:off x="4051200" y="2679650"/>
            <a:ext cx="3608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Techno Remix</a:t>
            </a:r>
            <a:endParaRPr>
              <a:solidFill>
                <a:srgbClr val="CC1423"/>
              </a:solidFill>
            </a:endParaRPr>
          </a:p>
        </p:txBody>
      </p:sp>
      <p:sp>
        <p:nvSpPr>
          <p:cNvPr id="260" name="Google Shape;260;p32"/>
          <p:cNvSpPr txBox="1"/>
          <p:nvPr/>
        </p:nvSpPr>
        <p:spPr>
          <a:xfrm>
            <a:off x="543975" y="3353750"/>
            <a:ext cx="3828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Old School 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377 citations (34% English)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Feat. Subjects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273 citations (53% English)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Techno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271 citations (41% English)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1" name="Google Shape;261;p32"/>
          <p:cNvPicPr preferRelativeResize="0"/>
          <p:nvPr/>
        </p:nvPicPr>
        <p:blipFill rotWithShape="1">
          <a:blip r:embed="rId4">
            <a:alphaModFix/>
          </a:blip>
          <a:srcRect b="0" l="0" r="13874" t="0"/>
          <a:stretch/>
        </p:blipFill>
        <p:spPr>
          <a:xfrm>
            <a:off x="5325525" y="2738600"/>
            <a:ext cx="3648226" cy="238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2"/>
          <p:cNvPicPr preferRelativeResize="0"/>
          <p:nvPr/>
        </p:nvPicPr>
        <p:blipFill rotWithShape="1">
          <a:blip r:embed="rId5">
            <a:alphaModFix/>
          </a:blip>
          <a:srcRect b="0" l="0" r="14965" t="0"/>
          <a:stretch/>
        </p:blipFill>
        <p:spPr>
          <a:xfrm>
            <a:off x="274925" y="819925"/>
            <a:ext cx="3711725" cy="24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3"/>
          <p:cNvSpPr txBox="1"/>
          <p:nvPr/>
        </p:nvSpPr>
        <p:spPr>
          <a:xfrm>
            <a:off x="233775" y="276619"/>
            <a:ext cx="86187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C1423"/>
                </a:solidFill>
              </a:rPr>
              <a:t>Top Journals</a:t>
            </a:r>
            <a:endParaRPr sz="2700">
              <a:solidFill>
                <a:srgbClr val="CC1423"/>
              </a:solidFill>
            </a:endParaRPr>
          </a:p>
        </p:txBody>
      </p:sp>
      <p:sp>
        <p:nvSpPr>
          <p:cNvPr id="268" name="Google Shape;268;p33"/>
          <p:cNvSpPr txBox="1"/>
          <p:nvPr/>
        </p:nvSpPr>
        <p:spPr>
          <a:xfrm>
            <a:off x="4173425" y="203375"/>
            <a:ext cx="44121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The Old School Remix</a:t>
            </a:r>
            <a:endParaRPr>
              <a:solidFill>
                <a:srgbClr val="CC1423"/>
              </a:solidFill>
            </a:endParaRPr>
          </a:p>
        </p:txBody>
      </p:sp>
      <p:sp>
        <p:nvSpPr>
          <p:cNvPr id="269" name="Google Shape;269;p33"/>
          <p:cNvSpPr txBox="1"/>
          <p:nvPr/>
        </p:nvSpPr>
        <p:spPr>
          <a:xfrm>
            <a:off x="318300" y="903700"/>
            <a:ext cx="3608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Feat. Subjects</a:t>
            </a:r>
            <a:endParaRPr>
              <a:solidFill>
                <a:srgbClr val="CC1423"/>
              </a:solidFill>
            </a:endParaRPr>
          </a:p>
        </p:txBody>
      </p:sp>
      <p:sp>
        <p:nvSpPr>
          <p:cNvPr id="270" name="Google Shape;270;p33"/>
          <p:cNvSpPr txBox="1"/>
          <p:nvPr/>
        </p:nvSpPr>
        <p:spPr>
          <a:xfrm>
            <a:off x="4051200" y="2832050"/>
            <a:ext cx="3608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Techno Remix</a:t>
            </a:r>
            <a:endParaRPr>
              <a:solidFill>
                <a:srgbClr val="CC1423"/>
              </a:solidFill>
            </a:endParaRPr>
          </a:p>
        </p:txBody>
      </p:sp>
      <p:sp>
        <p:nvSpPr>
          <p:cNvPr id="271" name="Google Shape;271;p33"/>
          <p:cNvSpPr txBox="1"/>
          <p:nvPr/>
        </p:nvSpPr>
        <p:spPr>
          <a:xfrm>
            <a:off x="4173425" y="3120350"/>
            <a:ext cx="46791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New England Journal of Medicine (10); MMWR Morbidity and Mortality Weekly Report (8); The Lancet (7); Nature (5); Science (5); Nature Communications (3); Scientific Reports (3); The Lancet Infectious Diseases (2); Science Advances (2); JAMA (2); Nature Human Behaviour (2); JAMA Network Open (2);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51 journals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" name="Google Shape;272;p33"/>
          <p:cNvSpPr txBox="1"/>
          <p:nvPr/>
        </p:nvSpPr>
        <p:spPr>
          <a:xfrm>
            <a:off x="4103375" y="605750"/>
            <a:ext cx="4901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New England Journal of Medicine (17); MMWR Morbidity and Mortality Weekly Report (13); The Lancet (13); Science (6); JAMA (5); Nature (4); The Lancet Infectious Diseases (4); European Journal of Clinical Investigation (2); Scientific Reports (2); Proceedings of the National Academy of Sciences of the United States of America (2); International Journal of Infectious Diseases (2); JAMA Network Open (2);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42 journals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3" name="Google Shape;273;p33"/>
          <p:cNvSpPr txBox="1"/>
          <p:nvPr/>
        </p:nvSpPr>
        <p:spPr>
          <a:xfrm>
            <a:off x="287225" y="1367750"/>
            <a:ext cx="3639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Proceedings of the National Academy of Sciences of the United States of America (7); Science (7); Nature (4); Nature Communications (4); Scientific Reports (4); Current Biology (4); PLOS ONE (2); Transportation Research Part D Transport and Environment (2); Science Advances (2); Nature Human Behaviour (2); Nature Astronomy (2); The Journal of Law, Medicine &amp; Ethics (2);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71 journals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"/>
          <p:cNvSpPr txBox="1"/>
          <p:nvPr/>
        </p:nvSpPr>
        <p:spPr>
          <a:xfrm>
            <a:off x="233775" y="276619"/>
            <a:ext cx="86187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C1423"/>
                </a:solidFill>
              </a:rPr>
              <a:t>Top Publishers</a:t>
            </a:r>
            <a:endParaRPr sz="2700">
              <a:solidFill>
                <a:srgbClr val="CC1423"/>
              </a:solidFill>
            </a:endParaRPr>
          </a:p>
        </p:txBody>
      </p:sp>
      <p:sp>
        <p:nvSpPr>
          <p:cNvPr id="279" name="Google Shape;279;p34"/>
          <p:cNvSpPr txBox="1"/>
          <p:nvPr/>
        </p:nvSpPr>
        <p:spPr>
          <a:xfrm>
            <a:off x="4977200" y="203375"/>
            <a:ext cx="3608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The Old School Remix</a:t>
            </a:r>
            <a:endParaRPr>
              <a:solidFill>
                <a:srgbClr val="CC1423"/>
              </a:solidFill>
            </a:endParaRPr>
          </a:p>
        </p:txBody>
      </p:sp>
      <p:sp>
        <p:nvSpPr>
          <p:cNvPr id="280" name="Google Shape;280;p34"/>
          <p:cNvSpPr txBox="1"/>
          <p:nvPr/>
        </p:nvSpPr>
        <p:spPr>
          <a:xfrm>
            <a:off x="318300" y="903700"/>
            <a:ext cx="3608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Feat. Subjects</a:t>
            </a:r>
            <a:endParaRPr>
              <a:solidFill>
                <a:srgbClr val="CC1423"/>
              </a:solidFill>
            </a:endParaRPr>
          </a:p>
        </p:txBody>
      </p:sp>
      <p:sp>
        <p:nvSpPr>
          <p:cNvPr id="281" name="Google Shape;281;p34"/>
          <p:cNvSpPr txBox="1"/>
          <p:nvPr/>
        </p:nvSpPr>
        <p:spPr>
          <a:xfrm>
            <a:off x="3504225" y="2679650"/>
            <a:ext cx="41553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Techno Remix</a:t>
            </a:r>
            <a:endParaRPr>
              <a:solidFill>
                <a:srgbClr val="CC1423"/>
              </a:solidFill>
            </a:endParaRPr>
          </a:p>
        </p:txBody>
      </p:sp>
      <p:sp>
        <p:nvSpPr>
          <p:cNvPr id="282" name="Google Shape;282;p34"/>
          <p:cNvSpPr txBox="1"/>
          <p:nvPr/>
        </p:nvSpPr>
        <p:spPr>
          <a:xfrm>
            <a:off x="578425" y="1315050"/>
            <a:ext cx="24201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Springer Nature (22);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Elsevier (20);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American Association for the Advancement of Science (AAAS) (9);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Proceedings of the National Academy of Sciences (7);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Taylor &amp; Francis (6);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American Chemical Society (ACS) (4);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Cambridge University Press (CUP) (4); Wiley (4); MDPI (3); Oxford University Press (OUP) (3);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Public Library of Science (PLoS) (3);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3" name="Google Shape;283;p34"/>
          <p:cNvSpPr txBox="1"/>
          <p:nvPr/>
        </p:nvSpPr>
        <p:spPr>
          <a:xfrm>
            <a:off x="4126725" y="630300"/>
            <a:ext cx="46221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Elsevier (32);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Massachusetts Medical Society (17);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Centers for Disease Control MMWR Office (13);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Springer Nature (10);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American Medical Association (AMA) (9);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American Association for the Advancement of Science (AAAS) (6); Wiley (3); MDPI (2); Proceedings of the National Academy of Sciences (2);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4" name="Google Shape;284;p34"/>
          <p:cNvSpPr txBox="1"/>
          <p:nvPr/>
        </p:nvSpPr>
        <p:spPr>
          <a:xfrm>
            <a:off x="3457525" y="3084650"/>
            <a:ext cx="54471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Elsevier (22); Springer Nature (19); Massachusetts Medical Society (10); Association for Computing Machinery (ACM) (8);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Centers for Disease Control MMWR Office (8);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American Association for the Advancement of Science (AAAS) (7);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American Medical Association (AMA) (5); American Chemical Society (ACS) (3); Institute of Electrical and Electronics Engineers (IEEE) (3); Wiley (3); American Institute of Aeronautics and Astronautics (AIAA) (2); MDPI (2); Wolters Kluwer (2);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"/>
          <p:cNvSpPr txBox="1"/>
          <p:nvPr/>
        </p:nvSpPr>
        <p:spPr>
          <a:xfrm>
            <a:off x="233775" y="276619"/>
            <a:ext cx="86187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C1423"/>
                </a:solidFill>
              </a:rPr>
              <a:t>Top Institutions</a:t>
            </a:r>
            <a:endParaRPr sz="2700">
              <a:solidFill>
                <a:srgbClr val="CC1423"/>
              </a:solidFill>
            </a:endParaRPr>
          </a:p>
        </p:txBody>
      </p:sp>
      <p:sp>
        <p:nvSpPr>
          <p:cNvPr id="290" name="Google Shape;290;p35"/>
          <p:cNvSpPr txBox="1"/>
          <p:nvPr/>
        </p:nvSpPr>
        <p:spPr>
          <a:xfrm>
            <a:off x="4977200" y="203375"/>
            <a:ext cx="3608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The Old School Remix</a:t>
            </a:r>
            <a:endParaRPr>
              <a:solidFill>
                <a:srgbClr val="CC1423"/>
              </a:solidFill>
            </a:endParaRPr>
          </a:p>
        </p:txBody>
      </p:sp>
      <p:sp>
        <p:nvSpPr>
          <p:cNvPr id="291" name="Google Shape;291;p35"/>
          <p:cNvSpPr txBox="1"/>
          <p:nvPr/>
        </p:nvSpPr>
        <p:spPr>
          <a:xfrm>
            <a:off x="318300" y="903700"/>
            <a:ext cx="3608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Feat. Subjects</a:t>
            </a:r>
            <a:endParaRPr>
              <a:solidFill>
                <a:srgbClr val="CC1423"/>
              </a:solidFill>
            </a:endParaRPr>
          </a:p>
        </p:txBody>
      </p:sp>
      <p:sp>
        <p:nvSpPr>
          <p:cNvPr id="292" name="Google Shape;292;p35"/>
          <p:cNvSpPr txBox="1"/>
          <p:nvPr/>
        </p:nvSpPr>
        <p:spPr>
          <a:xfrm>
            <a:off x="3504225" y="2679650"/>
            <a:ext cx="41553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Techno Remix</a:t>
            </a:r>
            <a:endParaRPr>
              <a:solidFill>
                <a:srgbClr val="CC1423"/>
              </a:solidFill>
            </a:endParaRPr>
          </a:p>
        </p:txBody>
      </p:sp>
      <p:sp>
        <p:nvSpPr>
          <p:cNvPr id="293" name="Google Shape;293;p35"/>
          <p:cNvSpPr txBox="1"/>
          <p:nvPr/>
        </p:nvSpPr>
        <p:spPr>
          <a:xfrm>
            <a:off x="3443600" y="676975"/>
            <a:ext cx="54219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University of Oxford - United Kingdom - 13; London School of Hygiene &amp; Tropical Medicine (LSHTM) - United Kingdom - 7; Harvard University - United States - 6; Imperial College London - United Kingdom - 5; University of the Witwatersrand (Wits) - South Africa - 4; University of California, San Diego (UCSD) - United States - 4; Centers for Disease Control and Prevention (CDC) - United States - 4; University of Cambridge - United Kingdom - 4; Newcastle University - United Kingdom - 3; King's College London (KCL) - United Kingdom - 3; Stanford University (SU) - United States - 3; McMaster University - Canada - 3; University of Washington (UW) - United States - 3; Pfizer (United States) (Pfizer) - United States - 3; Hospital de Clínicas de Porto Alegre (HCPA ) - Brazil - 3; Washington University in St. Louis (WUSTL) - United States - 3; Sechenov University (MSMU) - Russia - 3; National Institute for Health Research (NIHR) - United Kingdom - 3; University of Bristol - United Kingdom - 3; University of Southampton - United Kingdom - 3; Johannes Gutenberg University of Mainz - Germany - 3; University of Cape Town (UCT) - South Africa - 3; University College London (UCL) - United Kingdom - 3; Federal University of Rio Grande do Sul (UFRGS) - Brazil - 3; University of Siena (UNISI) - Italy - 3</a:t>
            </a:r>
            <a:endParaRPr sz="9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4" name="Google Shape;294;p35"/>
          <p:cNvSpPr txBox="1"/>
          <p:nvPr/>
        </p:nvSpPr>
        <p:spPr>
          <a:xfrm>
            <a:off x="394300" y="1375700"/>
            <a:ext cx="28653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Massachusetts Institute of Technology (MIT) - United States - 6; University of Oxford - United Kingdom - 6; La Trobe University - Australia - 4; University of California, Santa Barbara (UCSB) - United States - 4; University of Exeter - United Kingdom - 4; Stockholm University - Sweden - 3; University of Arizona (UA) - United States - 3; Stanford University (SU) - United States - 3; University of Pennsylvania - United States - 3; University of California, Davis (UCD) - United States - 3; Harvard University - United States - 3; University of Edinburgh - United Kingdom - 3; University of Cambridge - United Kingdom - 3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5" name="Google Shape;295;p35"/>
          <p:cNvSpPr txBox="1"/>
          <p:nvPr/>
        </p:nvSpPr>
        <p:spPr>
          <a:xfrm>
            <a:off x="3610100" y="3005500"/>
            <a:ext cx="53100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University of Oxford - United Kingdom - 9; Massachusetts Institute of Technology (MIT) - United States - 7; Stanford University (SU) - United States - 4; University of Washington (UW) - United States - 4; University of Cambridge - United Kingdom - 4; Imperial College London - United Kingdom - 4; University College London (UCL) - United Kingdom - 4; Monash University - Australia - 3; King's College London (KCL) - United Kingdom - 3; Tongji University - China - 3; University of California, San Diego (UCSD) - United States - 3; Huazhong University of Science and Technology (HUST) - China - 3; University of Southampton - United Kingdom - 3; London School of Hygiene &amp; Tropical Medicine (LSHTM) - United Kingdom - 3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6"/>
          <p:cNvSpPr txBox="1"/>
          <p:nvPr/>
        </p:nvSpPr>
        <p:spPr>
          <a:xfrm>
            <a:off x="233775" y="276619"/>
            <a:ext cx="86187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C1423"/>
                </a:solidFill>
              </a:rPr>
              <a:t>By Open Access</a:t>
            </a:r>
            <a:endParaRPr sz="2700">
              <a:solidFill>
                <a:srgbClr val="CC1423"/>
              </a:solidFill>
            </a:endParaRPr>
          </a:p>
        </p:txBody>
      </p:sp>
      <p:pic>
        <p:nvPicPr>
          <p:cNvPr id="301" name="Google Shape;30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972326"/>
            <a:ext cx="8732224" cy="378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"/>
          <p:cNvSpPr txBox="1"/>
          <p:nvPr/>
        </p:nvSpPr>
        <p:spPr>
          <a:xfrm>
            <a:off x="233775" y="276619"/>
            <a:ext cx="86187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C1423"/>
                </a:solidFill>
              </a:rPr>
              <a:t>Manual intervention</a:t>
            </a:r>
            <a:endParaRPr sz="2700">
              <a:solidFill>
                <a:srgbClr val="CC1423"/>
              </a:solidFill>
            </a:endParaRPr>
          </a:p>
        </p:txBody>
      </p:sp>
      <p:sp>
        <p:nvSpPr>
          <p:cNvPr id="307" name="Google Shape;307;p37"/>
          <p:cNvSpPr txBox="1"/>
          <p:nvPr/>
        </p:nvSpPr>
        <p:spPr>
          <a:xfrm>
            <a:off x="4977200" y="203375"/>
            <a:ext cx="3608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The Old School Remix</a:t>
            </a:r>
            <a:endParaRPr>
              <a:solidFill>
                <a:srgbClr val="CC1423"/>
              </a:solidFill>
            </a:endParaRPr>
          </a:p>
        </p:txBody>
      </p:sp>
      <p:sp>
        <p:nvSpPr>
          <p:cNvPr id="308" name="Google Shape;308;p37"/>
          <p:cNvSpPr txBox="1"/>
          <p:nvPr/>
        </p:nvSpPr>
        <p:spPr>
          <a:xfrm>
            <a:off x="318300" y="903700"/>
            <a:ext cx="3608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Feat. Subjects</a:t>
            </a:r>
            <a:endParaRPr>
              <a:solidFill>
                <a:srgbClr val="CC1423"/>
              </a:solidFill>
            </a:endParaRPr>
          </a:p>
        </p:txBody>
      </p:sp>
      <p:sp>
        <p:nvSpPr>
          <p:cNvPr id="309" name="Google Shape;309;p37"/>
          <p:cNvSpPr txBox="1"/>
          <p:nvPr/>
        </p:nvSpPr>
        <p:spPr>
          <a:xfrm>
            <a:off x="4051200" y="2679650"/>
            <a:ext cx="3608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1423"/>
                </a:solidFill>
              </a:rPr>
              <a:t>Techno Remix</a:t>
            </a:r>
            <a:endParaRPr>
              <a:solidFill>
                <a:srgbClr val="CC1423"/>
              </a:solidFill>
            </a:endParaRPr>
          </a:p>
        </p:txBody>
      </p:sp>
      <p:sp>
        <p:nvSpPr>
          <p:cNvPr id="310" name="Google Shape;310;p37"/>
          <p:cNvSpPr txBox="1"/>
          <p:nvPr/>
        </p:nvSpPr>
        <p:spPr>
          <a:xfrm>
            <a:off x="407200" y="1360075"/>
            <a:ext cx="382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A lot…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What buckets are fair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How to assign articles into buckets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1" name="Google Shape;311;p37"/>
          <p:cNvSpPr txBox="1"/>
          <p:nvPr/>
        </p:nvSpPr>
        <p:spPr>
          <a:xfrm>
            <a:off x="4064800" y="3188875"/>
            <a:ext cx="382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None, once you’ve done the maths!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2" name="Google Shape;312;p37"/>
          <p:cNvSpPr txBox="1"/>
          <p:nvPr/>
        </p:nvSpPr>
        <p:spPr>
          <a:xfrm>
            <a:off x="5055400" y="750475"/>
            <a:ext cx="382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None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3" name="Google Shape;313;p37"/>
          <p:cNvSpPr txBox="1"/>
          <p:nvPr/>
        </p:nvSpPr>
        <p:spPr>
          <a:xfrm>
            <a:off x="2338525" y="4019350"/>
            <a:ext cx="2886600" cy="400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CC14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Survey!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8"/>
          <p:cNvSpPr txBox="1"/>
          <p:nvPr/>
        </p:nvSpPr>
        <p:spPr>
          <a:xfrm>
            <a:off x="233775" y="276619"/>
            <a:ext cx="86187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C1423"/>
                </a:solidFill>
              </a:rPr>
              <a:t>In conclusion</a:t>
            </a:r>
            <a:endParaRPr sz="2700">
              <a:solidFill>
                <a:srgbClr val="CC1423"/>
              </a:solidFill>
            </a:endParaRPr>
          </a:p>
        </p:txBody>
      </p:sp>
      <p:sp>
        <p:nvSpPr>
          <p:cNvPr id="319" name="Google Shape;319;p38"/>
          <p:cNvSpPr txBox="1"/>
          <p:nvPr/>
        </p:nvSpPr>
        <p:spPr>
          <a:xfrm>
            <a:off x="741825" y="1066050"/>
            <a:ext cx="37506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Simplicity?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Fairness?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Rational?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Diversity?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Responsibility?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Representativity?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Pandemic-centric?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0" name="Google Shape;320;p38"/>
          <p:cNvSpPr txBox="1"/>
          <p:nvPr/>
        </p:nvSpPr>
        <p:spPr>
          <a:xfrm>
            <a:off x="4492425" y="3629175"/>
            <a:ext cx="254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Techno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1" name="Google Shape;321;p38"/>
          <p:cNvSpPr txBox="1"/>
          <p:nvPr/>
        </p:nvSpPr>
        <p:spPr>
          <a:xfrm>
            <a:off x="4492425" y="3248175"/>
            <a:ext cx="254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Either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Techno or Feat. Subject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2" name="Google Shape;322;p38"/>
          <p:cNvSpPr txBox="1"/>
          <p:nvPr/>
        </p:nvSpPr>
        <p:spPr>
          <a:xfrm>
            <a:off x="4492425" y="2867175"/>
            <a:ext cx="254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Techno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3" name="Google Shape;323;p38"/>
          <p:cNvSpPr txBox="1"/>
          <p:nvPr/>
        </p:nvSpPr>
        <p:spPr>
          <a:xfrm>
            <a:off x="4492425" y="2409975"/>
            <a:ext cx="385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Depends on what you mean by diversity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4" name="Google Shape;324;p38"/>
          <p:cNvSpPr txBox="1"/>
          <p:nvPr/>
        </p:nvSpPr>
        <p:spPr>
          <a:xfrm>
            <a:off x="4492425" y="1952775"/>
            <a:ext cx="254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Techno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5" name="Google Shape;325;p38"/>
          <p:cNvSpPr txBox="1"/>
          <p:nvPr/>
        </p:nvSpPr>
        <p:spPr>
          <a:xfrm>
            <a:off x="4492425" y="1495575"/>
            <a:ext cx="4164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Techno or Feat. Subject (but will deduct Feat.Subject points because of the intervention)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6" name="Google Shape;326;p38"/>
          <p:cNvSpPr txBox="1"/>
          <p:nvPr/>
        </p:nvSpPr>
        <p:spPr>
          <a:xfrm>
            <a:off x="4492425" y="1038375"/>
            <a:ext cx="254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Old School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7" name="Google Shape;327;p38"/>
          <p:cNvSpPr txBox="1"/>
          <p:nvPr/>
        </p:nvSpPr>
        <p:spPr>
          <a:xfrm>
            <a:off x="2707075" y="4086375"/>
            <a:ext cx="4083300" cy="615600"/>
          </a:xfrm>
          <a:prstGeom prst="rect">
            <a:avLst/>
          </a:prstGeom>
          <a:noFill/>
          <a:ln cap="flat" cmpd="sng" w="19050">
            <a:solidFill>
              <a:srgbClr val="F202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Mike’s view - Techno (4), Feat.Subject (1.5), Old School (1)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/>
          <p:nvPr/>
        </p:nvSpPr>
        <p:spPr>
          <a:xfrm>
            <a:off x="233775" y="276619"/>
            <a:ext cx="86187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C1423"/>
                </a:solidFill>
              </a:rPr>
              <a:t>Not quite… Techno is based on subject-normalization</a:t>
            </a:r>
            <a:endParaRPr sz="2700">
              <a:solidFill>
                <a:srgbClr val="CC1423"/>
              </a:solidFill>
            </a:endParaRPr>
          </a:p>
        </p:txBody>
      </p:sp>
      <p:sp>
        <p:nvSpPr>
          <p:cNvPr id="333" name="Google Shape;333;p39"/>
          <p:cNvSpPr txBox="1"/>
          <p:nvPr/>
        </p:nvSpPr>
        <p:spPr>
          <a:xfrm>
            <a:off x="1132725" y="4476075"/>
            <a:ext cx="6498000" cy="615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F202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Different subjects behave VERY differently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Even allowing for COVID!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334" name="Google Shape;334;p39"/>
          <p:cNvGraphicFramePr/>
          <p:nvPr/>
        </p:nvGraphicFramePr>
        <p:xfrm>
          <a:off x="472900" y="1047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{C44C0E1E-6859-40B5-87E7-056EC49325EE}</a:tableStyleId>
              </a:tblPr>
              <a:tblGrid>
                <a:gridCol w="1811900"/>
                <a:gridCol w="1066125"/>
                <a:gridCol w="1149075"/>
                <a:gridCol w="1125800"/>
                <a:gridCol w="975025"/>
                <a:gridCol w="1241850"/>
                <a:gridCol w="1009800"/>
              </a:tblGrid>
              <a:tr h="499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Score (%)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News (average)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Twitter (average)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Blog (%)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Policy (%)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Wikipedia(%)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34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Biological Sciences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52.8%             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0.36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8.05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5.8%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0.5%    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2.7%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5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Mathematical Sciences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19.8%         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0.03  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1.40   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0.8%   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0.1%   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0.5%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34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Earth Sciences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37.0%     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0.53      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4.64    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5.7% 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0.8%    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3.7%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5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Environmental Sciences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38.2%         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0.46   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6.34      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4.7% 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2.1%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1.7%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49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Medical and Health Sciences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42.2%       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0.40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</a:t>
                      </a:r>
                      <a:r>
                        <a:rPr lang="en" sz="1100">
                          <a:solidFill>
                            <a:schemeClr val="dk1"/>
                          </a:solidFill>
                        </a:rPr>
                        <a:t>.74 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2.8%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0.8%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0.9%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49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Chemical Sciences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36.1%                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0.10 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1.69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1.8%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0.1%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0.7%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546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Physical Sciences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36.5%            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0.23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1.98 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7.7%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0.1% 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1.2%</a:t>
                      </a:r>
                      <a:endParaRPr sz="1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0"/>
          <p:cNvSpPr txBox="1"/>
          <p:nvPr/>
        </p:nvSpPr>
        <p:spPr>
          <a:xfrm>
            <a:off x="233775" y="276619"/>
            <a:ext cx="86187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C1423"/>
                </a:solidFill>
              </a:rPr>
              <a:t>So when we normalize…</a:t>
            </a:r>
            <a:endParaRPr sz="2700">
              <a:solidFill>
                <a:srgbClr val="CC1423"/>
              </a:solidFill>
            </a:endParaRPr>
          </a:p>
        </p:txBody>
      </p:sp>
      <p:sp>
        <p:nvSpPr>
          <p:cNvPr id="340" name="Google Shape;340;p40"/>
          <p:cNvSpPr txBox="1"/>
          <p:nvPr/>
        </p:nvSpPr>
        <p:spPr>
          <a:xfrm>
            <a:off x="1132725" y="1087050"/>
            <a:ext cx="6498000" cy="3201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F202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 take the subject areas of the article (whether as Fields of Research classification, Sustainable Development Goals or Research, Conditions and Diseases)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Look up the averages for each subject area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And create an “expected value”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E.g. for a paper with 5 Tweets, if a paper is half Biological Sciences, and half Mathematical Sciences, we get the averages of 8.05 and 1.40 and calculate the expected value as = 4.725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And then we divide the number of Tweets by this value = 5 / 4.725 - to give us a value of 1.06 (or 6% better than expected)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/>
        </p:nvSpPr>
        <p:spPr>
          <a:xfrm>
            <a:off x="233775" y="276619"/>
            <a:ext cx="86187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C1423"/>
                </a:solidFill>
              </a:rPr>
              <a:t>The History of Altmetric Top 100</a:t>
            </a:r>
            <a:endParaRPr sz="2700">
              <a:solidFill>
                <a:srgbClr val="CC1423"/>
              </a:solidFill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233775" y="905526"/>
            <a:ext cx="6487800" cy="39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en">
                <a:solidFill>
                  <a:srgbClr val="595959"/>
                </a:solidFill>
              </a:rPr>
              <a:t>Altmetric has published a “Top 100” since 2013</a:t>
            </a:r>
            <a:br>
              <a:rPr lang="en">
                <a:solidFill>
                  <a:srgbClr val="595959"/>
                </a:solidFill>
              </a:rPr>
            </a:br>
            <a:endParaRPr>
              <a:solidFill>
                <a:srgbClr val="595959"/>
              </a:solidFill>
            </a:endParaRPr>
          </a:p>
          <a:p>
            <a:pPr indent="-23495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en">
                <a:solidFill>
                  <a:srgbClr val="595959"/>
                </a:solidFill>
              </a:rPr>
              <a:t>Been a great talking point, provided lots to celebrate</a:t>
            </a:r>
            <a:br>
              <a:rPr lang="en">
                <a:solidFill>
                  <a:srgbClr val="595959"/>
                </a:solidFill>
              </a:rPr>
            </a:br>
            <a:endParaRPr>
              <a:solidFill>
                <a:srgbClr val="595959"/>
              </a:solidFill>
            </a:endParaRPr>
          </a:p>
          <a:p>
            <a:pPr indent="-23495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en">
                <a:solidFill>
                  <a:srgbClr val="595959"/>
                </a:solidFill>
              </a:rPr>
              <a:t>Has generated some controversy too!</a:t>
            </a:r>
            <a:br>
              <a:rPr lang="en">
                <a:solidFill>
                  <a:srgbClr val="595959"/>
                </a:solidFill>
              </a:rPr>
            </a:br>
            <a:endParaRPr>
              <a:solidFill>
                <a:srgbClr val="595959"/>
              </a:solidFill>
            </a:endParaRPr>
          </a:p>
          <a:p>
            <a:pPr indent="-23495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en">
                <a:solidFill>
                  <a:srgbClr val="595959"/>
                </a:solidFill>
              </a:rPr>
              <a:t>Up until 2020, we followed the same methodology - it was based on the Altmetric Attention Score</a:t>
            </a:r>
            <a:br>
              <a:rPr lang="en">
                <a:solidFill>
                  <a:srgbClr val="595959"/>
                </a:solidFill>
              </a:rPr>
            </a:br>
            <a:endParaRPr>
              <a:solidFill>
                <a:srgbClr val="595959"/>
              </a:solidFill>
            </a:endParaRPr>
          </a:p>
          <a:p>
            <a:pPr indent="-23495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1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https://www.altmetric.com/top100/home/</a:t>
            </a:r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1"/>
          <p:cNvSpPr txBox="1"/>
          <p:nvPr/>
        </p:nvSpPr>
        <p:spPr>
          <a:xfrm>
            <a:off x="233775" y="276619"/>
            <a:ext cx="86187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C1423"/>
                </a:solidFill>
              </a:rPr>
              <a:t>Useful links: </a:t>
            </a:r>
            <a:endParaRPr sz="2700">
              <a:solidFill>
                <a:srgbClr val="CC1423"/>
              </a:solidFill>
            </a:endParaRPr>
          </a:p>
        </p:txBody>
      </p:sp>
      <p:sp>
        <p:nvSpPr>
          <p:cNvPr id="346" name="Google Shape;346;p41"/>
          <p:cNvSpPr txBox="1"/>
          <p:nvPr/>
        </p:nvSpPr>
        <p:spPr>
          <a:xfrm>
            <a:off x="755725" y="1040000"/>
            <a:ext cx="62664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Leiden Manifesto for Research Metrics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Metrics toolkit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Metrics Terminology (Altmetric blog)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6"/>
              </a:rPr>
              <a:t>The Old School Remix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7"/>
              </a:rPr>
              <a:t>Feat. Subjects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8"/>
              </a:rPr>
              <a:t>The Techno Remix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233775" y="276619"/>
            <a:ext cx="86187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C1423"/>
                </a:solidFill>
              </a:rPr>
              <a:t>How is the Altmetric Attention Score calculated?</a:t>
            </a:r>
            <a:endParaRPr sz="2700">
              <a:solidFill>
                <a:srgbClr val="CC1423"/>
              </a:solidFill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450" y="923366"/>
            <a:ext cx="3461275" cy="394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/>
        </p:nvSpPr>
        <p:spPr>
          <a:xfrm>
            <a:off x="4702550" y="1182775"/>
            <a:ext cx="42798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Lots of information available: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https://help.altmetric.com/support/solutions/articles/6000233311-how-is-the-altmetric-attention-score-calculated-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https://help.altmetric.com/support/solutions/articles/6000233311-how-is-the-altmetric-attention-score-calculated-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6"/>
              </a:rPr>
              <a:t>https://help.altmetric.com/support/solutions/articles/6000234288-altmetric-attention-score-modifiers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/>
        </p:nvSpPr>
        <p:spPr>
          <a:xfrm>
            <a:off x="430575" y="276625"/>
            <a:ext cx="8421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C1423"/>
                </a:solidFill>
              </a:rPr>
              <a:t>Highlights</a:t>
            </a:r>
            <a:endParaRPr sz="2700">
              <a:solidFill>
                <a:srgbClr val="CC1423"/>
              </a:solidFill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363650" y="1182775"/>
            <a:ext cx="86187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“News outlets are based on a tier”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“Wikipedia mentions are static”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Scores can go down as well as up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Policy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citations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are measured </a:t>
            </a:r>
            <a:r>
              <a:rPr i="1" lang="en">
                <a:latin typeface="Lato"/>
                <a:ea typeface="Lato"/>
                <a:cs typeface="Lato"/>
                <a:sym typeface="Lato"/>
              </a:rPr>
              <a:t>per source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-58558"/>
            <a:ext cx="9144001" cy="1464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239367"/>
            <a:ext cx="9144001" cy="1464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" y="848967"/>
            <a:ext cx="9144001" cy="1464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0" y="1458567"/>
            <a:ext cx="9144001" cy="1464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200" y="2191519"/>
            <a:ext cx="8839200" cy="14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375" y="2828569"/>
            <a:ext cx="8839200" cy="14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375" y="3602419"/>
            <a:ext cx="8839200" cy="14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543" y="0"/>
            <a:ext cx="877091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727850" y="2512594"/>
            <a:ext cx="86187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C1423"/>
                </a:solidFill>
              </a:rPr>
              <a:t>And then along came COVID!</a:t>
            </a:r>
            <a:endParaRPr sz="2700">
              <a:solidFill>
                <a:srgbClr val="CC1423"/>
              </a:solidFill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25" name="Google Shape;125;p18"/>
          <p:cNvCxnSpPr/>
          <p:nvPr/>
        </p:nvCxnSpPr>
        <p:spPr>
          <a:xfrm flipH="1">
            <a:off x="4591850" y="3421525"/>
            <a:ext cx="3853800" cy="138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" name="Google Shape;126;p18"/>
          <p:cNvSpPr txBox="1"/>
          <p:nvPr/>
        </p:nvSpPr>
        <p:spPr>
          <a:xfrm>
            <a:off x="1663625" y="3172900"/>
            <a:ext cx="27555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venir"/>
                <a:ea typeface="Avenir"/>
                <a:cs typeface="Avenir"/>
                <a:sym typeface="Avenir"/>
              </a:rPr>
              <a:t>Approximate benchmark for Biological Sciences and Medical Sciences, 2019</a:t>
            </a:r>
            <a:endParaRPr sz="1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727850" y="24332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/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376" y="0"/>
            <a:ext cx="8830525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19"/>
          <p:cNvCxnSpPr/>
          <p:nvPr/>
        </p:nvCxnSpPr>
        <p:spPr>
          <a:xfrm rot="10800000">
            <a:off x="5337750" y="3608000"/>
            <a:ext cx="3211500" cy="138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" name="Google Shape;136;p19"/>
          <p:cNvSpPr txBox="1"/>
          <p:nvPr/>
        </p:nvSpPr>
        <p:spPr>
          <a:xfrm>
            <a:off x="2457850" y="3324800"/>
            <a:ext cx="27555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venir"/>
                <a:ea typeface="Avenir"/>
                <a:cs typeface="Avenir"/>
                <a:sym typeface="Avenir"/>
              </a:rPr>
              <a:t>Approximate benchmark for Biological Sciences and Medical Sciences, 2019</a:t>
            </a:r>
            <a:endParaRPr sz="11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37904"/>
            <a:ext cx="8839204" cy="206737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/>
        </p:nvSpPr>
        <p:spPr>
          <a:xfrm>
            <a:off x="430575" y="276625"/>
            <a:ext cx="8421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C1423"/>
                </a:solidFill>
              </a:rPr>
              <a:t>No sign of slacking off!</a:t>
            </a:r>
            <a:endParaRPr sz="2700">
              <a:solidFill>
                <a:srgbClr val="CC1423"/>
              </a:solidFill>
            </a:endParaRPr>
          </a:p>
        </p:txBody>
      </p:sp>
      <p:cxnSp>
        <p:nvCxnSpPr>
          <p:cNvPr id="143" name="Google Shape;143;p20"/>
          <p:cNvCxnSpPr/>
          <p:nvPr/>
        </p:nvCxnSpPr>
        <p:spPr>
          <a:xfrm rot="10800000">
            <a:off x="272600" y="2845000"/>
            <a:ext cx="8552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Custom 1">
      <a:dk1>
        <a:srgbClr val="000000"/>
      </a:dk1>
      <a:lt1>
        <a:srgbClr val="FFFFFF"/>
      </a:lt1>
      <a:dk2>
        <a:srgbClr val="3F3F3F"/>
      </a:dk2>
      <a:lt2>
        <a:srgbClr val="FCFCFC"/>
      </a:lt2>
      <a:accent1>
        <a:srgbClr val="F8D35E"/>
      </a:accent1>
      <a:accent2>
        <a:srgbClr val="1B6AA3"/>
      </a:accent2>
      <a:accent3>
        <a:srgbClr val="3FD5BA"/>
      </a:accent3>
      <a:accent4>
        <a:srgbClr val="F47264"/>
      </a:accent4>
      <a:accent5>
        <a:srgbClr val="8F8FBF"/>
      </a:accent5>
      <a:accent6>
        <a:srgbClr val="7CC8EC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